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6"/>
  </p:notesMasterIdLst>
  <p:sldIdLst>
    <p:sldId id="256" r:id="rId2"/>
    <p:sldId id="340" r:id="rId3"/>
    <p:sldId id="310" r:id="rId4"/>
    <p:sldId id="311" r:id="rId5"/>
    <p:sldId id="312" r:id="rId6"/>
    <p:sldId id="257" r:id="rId7"/>
    <p:sldId id="289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88" r:id="rId22"/>
    <p:sldId id="309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97" r:id="rId39"/>
    <p:sldId id="298" r:id="rId40"/>
    <p:sldId id="299" r:id="rId41"/>
    <p:sldId id="300" r:id="rId42"/>
    <p:sldId id="301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ulio" initials="GF" lastIdx="29" clrIdx="0"/>
  <p:cmAuthor id="1" name="festaG" initials="f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265" autoAdjust="0"/>
  </p:normalViewPr>
  <p:slideViewPr>
    <p:cSldViewPr>
      <p:cViewPr varScale="1">
        <p:scale>
          <a:sx n="60" d="100"/>
          <a:sy n="60" d="100"/>
        </p:scale>
        <p:origin x="-87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12-30T15:29:07.260" idx="1">
    <p:pos x="10" y="10"/>
    <p:text>LOL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78F4D-402C-46E0-A4BB-DF91EA86B14C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604CA-7593-4640-8FA1-5523937B851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12641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122029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771085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71685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122029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2716859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159000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40</a:t>
            </a:fld>
            <a:endParaRPr lang="it-IT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41</a:t>
            </a:fld>
            <a:endParaRPr lang="it-IT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42</a:t>
            </a:fld>
            <a:endParaRPr lang="it-IT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endParaRPr lang="it-IT" sz="1200" b="1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43</a:t>
            </a:fld>
            <a:endParaRPr lang="it-IT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endParaRPr lang="it-IT" sz="1200" b="1" dirty="0" smtClean="0"/>
          </a:p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44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122029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…anche</a:t>
            </a:r>
            <a:r>
              <a:rPr lang="it-IT" dirty="0" smtClean="0"/>
              <a:t> </a:t>
            </a:r>
            <a:r>
              <a:rPr lang="it-IT" dirty="0" err="1" smtClean="0"/>
              <a:t>Presentation</a:t>
            </a:r>
            <a:r>
              <a:rPr lang="it-IT" dirty="0" smtClean="0"/>
              <a:t> era diviso in 3 sottosistemi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45</a:t>
            </a:fld>
            <a:endParaRPr lang="it-IT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48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015010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697673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59</a:t>
            </a:fld>
            <a:endParaRPr lang="it-IT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60</a:t>
            </a:fld>
            <a:endParaRPr lang="it-IT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61</a:t>
            </a:fld>
            <a:endParaRPr lang="it-IT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62</a:t>
            </a:fld>
            <a:endParaRPr lang="it-IT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63</a:t>
            </a:fld>
            <a:endParaRPr lang="it-IT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64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632684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65</a:t>
            </a:fld>
            <a:endParaRPr lang="it-IT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66</a:t>
            </a:fld>
            <a:endParaRPr lang="it-IT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67</a:t>
            </a:fld>
            <a:endParaRPr lang="it-IT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70</a:t>
            </a:fld>
            <a:endParaRPr lang="it-IT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71</a:t>
            </a:fld>
            <a:endParaRPr lang="it-IT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72</a:t>
            </a:fld>
            <a:endParaRPr lang="it-IT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73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09336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96867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68502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685022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294237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604CA-7593-4640-8FA1-5523937B8510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2838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dirty="0" smtClean="0"/>
              <a:t>Fare clic per modificare lo stile del sottotitolo dello schema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bg1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lang="it-IT" dirty="0" smtClean="0"/>
              <a:t>Secondo livello</a:t>
            </a:r>
          </a:p>
          <a:p>
            <a:pPr lvl="2" eaLnBrk="1" latinLnBrk="0" hangingPunct="1"/>
            <a:r>
              <a:rPr lang="it-IT" dirty="0" smtClean="0"/>
              <a:t>Terzo livello</a:t>
            </a:r>
          </a:p>
          <a:p>
            <a:pPr lvl="3" eaLnBrk="1" latinLnBrk="0" hangingPunct="1"/>
            <a:r>
              <a:rPr lang="it-IT" dirty="0" smtClean="0"/>
              <a:t>Quarto livello</a:t>
            </a:r>
          </a:p>
          <a:p>
            <a:pPr lvl="4" eaLnBrk="1" latinLnBrk="0" hangingPunct="1"/>
            <a:r>
              <a:rPr lang="it-IT" dirty="0" smtClean="0"/>
              <a:t>Quinto livello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dirty="0" smtClean="0"/>
              <a:t>Fare clic per modificare lo stile del titolo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dirty="0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dirty="0" smtClean="0"/>
              <a:t>Secondo livello</a:t>
            </a:r>
          </a:p>
          <a:p>
            <a:pPr lvl="2" eaLnBrk="1" latinLnBrk="0" hangingPunct="1"/>
            <a:r>
              <a:rPr kumimoji="0" lang="it-IT" dirty="0" smtClean="0"/>
              <a:t>Terzo livello</a:t>
            </a:r>
          </a:p>
          <a:p>
            <a:pPr lvl="3" eaLnBrk="1" latinLnBrk="0" hangingPunct="1"/>
            <a:r>
              <a:rPr kumimoji="0" lang="it-IT" dirty="0" smtClean="0"/>
              <a:t>Quarto livello</a:t>
            </a:r>
          </a:p>
          <a:p>
            <a:pPr lvl="4" eaLnBrk="1" latinLnBrk="0" hangingPunct="1"/>
            <a:r>
              <a:rPr kumimoji="0" lang="it-IT" dirty="0" smtClean="0"/>
              <a:t>Quinto livello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CABBC0-75E4-43BB-A6A6-84C2A96BDB82}" type="datetimeFigureOut">
              <a:rPr lang="it-IT" smtClean="0"/>
              <a:pPr/>
              <a:t>06/01/2013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89AEA99-3E91-4C58-9AD4-045DB5619AC3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Tx/>
        <a:buSzPct val="95000"/>
        <a:buFont typeface="Wingdings" pitchFamily="2" charset="2"/>
        <a:buChar char="v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Tx/>
        <a:buSzPct val="85000"/>
        <a:buFont typeface="Courier New" pitchFamily="49" charset="0"/>
        <a:buChar char="o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Tx/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Tx/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1695044" y="3212976"/>
            <a:ext cx="61173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Presentazione Finale</a:t>
            </a:r>
          </a:p>
          <a:p>
            <a:pPr algn="ctr"/>
            <a:r>
              <a:rPr lang="it-IT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Team 2</a:t>
            </a:r>
            <a:endParaRPr lang="it-IT" sz="2000" b="1" dirty="0">
              <a:latin typeface="+mj-lt"/>
            </a:endParaRPr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96521689"/>
              </p:ext>
            </p:extLst>
          </p:nvPr>
        </p:nvGraphicFramePr>
        <p:xfrm>
          <a:off x="7092280" y="6060793"/>
          <a:ext cx="2051720" cy="792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51720"/>
              </a:tblGrid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Project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Manager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Giulio Franco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  <p:pic>
        <p:nvPicPr>
          <p:cNvPr id="1027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78" y="764704"/>
            <a:ext cx="4163346" cy="25922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78576524"/>
              </p:ext>
            </p:extLst>
          </p:nvPr>
        </p:nvGraphicFramePr>
        <p:xfrm>
          <a:off x="0" y="4286256"/>
          <a:ext cx="2231232" cy="257174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231232"/>
              </a:tblGrid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b="1" u="none" strike="noStrike" dirty="0" smtClean="0">
                          <a:effectLst/>
                        </a:rPr>
                        <a:t>Team</a:t>
                      </a:r>
                      <a:r>
                        <a:rPr lang="it-IT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it-IT" sz="1400" b="1" u="none" strike="noStrike" baseline="0" dirty="0" err="1" smtClean="0">
                          <a:effectLst/>
                        </a:rPr>
                        <a:t>Members</a:t>
                      </a:r>
                      <a:endParaRPr lang="it-IT" sz="1400" b="1" u="none" strike="noStrike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Luca</a:t>
                      </a:r>
                      <a:r>
                        <a:rPr lang="it-IT" sz="1400" baseline="0" dirty="0" smtClean="0">
                          <a:effectLst/>
                        </a:rPr>
                        <a:t> Di Costanzo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Francesco</a:t>
                      </a:r>
                      <a:r>
                        <a:rPr lang="it-IT" sz="1400" baseline="0" dirty="0" smtClean="0">
                          <a:effectLst/>
                        </a:rPr>
                        <a:t> Durante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Mariella Ferrara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Luigi</a:t>
                      </a:r>
                      <a:r>
                        <a:rPr lang="it-IT" sz="1400" baseline="0" dirty="0" smtClean="0">
                          <a:effectLst/>
                        </a:rPr>
                        <a:t> </a:t>
                      </a:r>
                      <a:r>
                        <a:rPr lang="it-IT" sz="1400" baseline="0" dirty="0" err="1" smtClean="0">
                          <a:effectLst/>
                        </a:rPr>
                        <a:t>Lomasto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  <a:tr h="428624">
                <a:tc>
                  <a:txBody>
                    <a:bodyPr/>
                    <a:lstStyle/>
                    <a:p>
                      <a:pPr algn="ctr" rtl="0">
                        <a:lnSpc>
                          <a:spcPct val="150000"/>
                        </a:lnSpc>
                      </a:pPr>
                      <a:r>
                        <a:rPr lang="it-IT" sz="1400" dirty="0" smtClean="0">
                          <a:effectLst/>
                        </a:rPr>
                        <a:t>Marco Parisi</a:t>
                      </a:r>
                      <a:endParaRPr lang="it-IT" sz="1400" dirty="0">
                        <a:effectLst/>
                      </a:endParaRPr>
                    </a:p>
                  </a:txBody>
                  <a:tcPr marL="38100" marR="38100" marT="38100" marB="3810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16533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13062" y="660807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solidFill>
                  <a:srgbClr val="000000"/>
                </a:solidFill>
              </a:rPr>
              <a:t>Genitore</a:t>
            </a:r>
          </a:p>
        </p:txBody>
      </p:sp>
      <p:pic>
        <p:nvPicPr>
          <p:cNvPr id="4" name="Picture 2" descr="C:\Users\Marko\Desktop\genitori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99" y="3068962"/>
            <a:ext cx="3576001" cy="3702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06996" y="1628800"/>
            <a:ext cx="61812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800" dirty="0" smtClean="0"/>
              <a:t>Visualizzare lo storico dei pagamenti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800" dirty="0" smtClean="0"/>
              <a:t>Visualizzare la fattura mensile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5760946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699792" y="764704"/>
            <a:ext cx="3888432" cy="578328"/>
          </a:xfrm>
        </p:spPr>
        <p:txBody>
          <a:bodyPr>
            <a:noAutofit/>
          </a:bodyPr>
          <a:lstStyle/>
          <a:p>
            <a:r>
              <a:rPr lang="it-IT" sz="3600" b="1" dirty="0" smtClean="0"/>
              <a:t>Gestione Pagamenti</a:t>
            </a:r>
            <a:endParaRPr lang="it-IT" sz="3600" b="1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1560" y="1519308"/>
            <a:ext cx="5111750" cy="625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>
                <a:solidFill>
                  <a:srgbClr val="000000"/>
                </a:solidFill>
              </a:rPr>
              <a:t>PRIMO IMPATTO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Marko\Desktop\MrTVlxUrDeuxxiwtND9xFZ5So1_4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35" y="2276872"/>
            <a:ext cx="3810000" cy="2981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3133906" y="5589240"/>
            <a:ext cx="5111750" cy="6255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i="1" dirty="0" err="1" smtClean="0">
                <a:solidFill>
                  <a:schemeClr val="accent4"/>
                </a:solidFill>
              </a:rPr>
              <a:t>Capire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cosa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il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cliente</a:t>
            </a:r>
            <a:r>
              <a:rPr lang="en-US" i="1" dirty="0" smtClean="0">
                <a:solidFill>
                  <a:schemeClr val="accent4"/>
                </a:solidFill>
              </a:rPr>
              <a:t> </a:t>
            </a:r>
            <a:r>
              <a:rPr lang="en-US" i="1" dirty="0" err="1" smtClean="0">
                <a:solidFill>
                  <a:schemeClr val="accent4"/>
                </a:solidFill>
              </a:rPr>
              <a:t>vuole</a:t>
            </a:r>
            <a:endParaRPr lang="en-US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8850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403648" y="764704"/>
            <a:ext cx="3929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Team M vs Bando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32158" y="2132856"/>
            <a:ext cx="8488314" cy="147661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Problem: </a:t>
            </a:r>
            <a:r>
              <a:rPr lang="en-US" dirty="0" err="1" smtClean="0">
                <a:solidFill>
                  <a:srgbClr val="000000"/>
                </a:solidFill>
              </a:rPr>
              <a:t>bando</a:t>
            </a:r>
            <a:r>
              <a:rPr lang="en-US" dirty="0" smtClean="0">
                <a:solidFill>
                  <a:srgbClr val="000000"/>
                </a:solidFill>
              </a:rPr>
              <a:t> non </a:t>
            </a:r>
            <a:r>
              <a:rPr lang="en-US" dirty="0" err="1" smtClean="0">
                <a:solidFill>
                  <a:srgbClr val="000000"/>
                </a:solidFill>
              </a:rPr>
              <a:t>specifico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molte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questioni</a:t>
            </a:r>
            <a:r>
              <a:rPr lang="en-US" dirty="0" smtClean="0">
                <a:solidFill>
                  <a:srgbClr val="000000"/>
                </a:solidFill>
              </a:rPr>
              <a:t>, solo </a:t>
            </a:r>
            <a:r>
              <a:rPr lang="en-US" dirty="0" err="1" smtClean="0">
                <a:solidFill>
                  <a:srgbClr val="000000"/>
                </a:solidFill>
              </a:rPr>
              <a:t>accennate</a:t>
            </a:r>
            <a:r>
              <a:rPr lang="en-US" dirty="0" smtClean="0">
                <a:solidFill>
                  <a:srgbClr val="000000"/>
                </a:solidFill>
              </a:rPr>
              <a:t> come </a:t>
            </a:r>
            <a:r>
              <a:rPr lang="en-US" dirty="0" err="1" smtClean="0">
                <a:solidFill>
                  <a:srgbClr val="000000"/>
                </a:solidFill>
              </a:rPr>
              <a:t>rimborso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sconto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dipendenti</a:t>
            </a:r>
            <a:r>
              <a:rPr lang="en-US" dirty="0" smtClean="0">
                <a:solidFill>
                  <a:srgbClr val="000000"/>
                </a:solidFill>
              </a:rPr>
              <a:t>/</a:t>
            </a:r>
            <a:r>
              <a:rPr lang="en-US" dirty="0" err="1" smtClean="0">
                <a:solidFill>
                  <a:srgbClr val="000000"/>
                </a:solidFill>
              </a:rPr>
              <a:t>studenti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ecc</a:t>
            </a:r>
            <a:r>
              <a:rPr lang="en-US" dirty="0" smtClean="0">
                <a:solidFill>
                  <a:srgbClr val="000000"/>
                </a:solidFill>
              </a:rPr>
              <a:t>..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323528" y="4077072"/>
            <a:ext cx="8352928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Solution: </a:t>
            </a:r>
            <a:r>
              <a:rPr lang="en-US" dirty="0" err="1" smtClean="0">
                <a:solidFill>
                  <a:srgbClr val="000000"/>
                </a:solidFill>
              </a:rPr>
              <a:t>Gestire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pagamenti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trattando</a:t>
            </a:r>
            <a:r>
              <a:rPr lang="en-US" dirty="0" smtClean="0">
                <a:solidFill>
                  <a:srgbClr val="000000"/>
                </a:solidFill>
              </a:rPr>
              <a:t> solo </a:t>
            </a:r>
            <a:r>
              <a:rPr lang="en-US" dirty="0" err="1" smtClean="0">
                <a:solidFill>
                  <a:srgbClr val="000000"/>
                </a:solidFill>
              </a:rPr>
              <a:t>campi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noti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817" y="4797152"/>
            <a:ext cx="1691039" cy="1695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961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0.9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1026" name="Picture 2" descr="C:\Users\Marko\Desktop\Class_Diagram_Pagamenti buon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" y="1196752"/>
            <a:ext cx="9144000" cy="5328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1748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9752" y="692696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>
                <a:solidFill>
                  <a:srgbClr val="000000"/>
                </a:solidFill>
              </a:rPr>
              <a:t>Versione iniziale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298902" y="1556792"/>
            <a:ext cx="8449562" cy="46085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 smtClean="0">
                <a:solidFill>
                  <a:schemeClr val="accent5"/>
                </a:solidFill>
              </a:rPr>
              <a:t>Cosa non va: </a:t>
            </a:r>
            <a:endParaRPr lang="it-IT" dirty="0">
              <a:solidFill>
                <a:schemeClr val="accent5"/>
              </a:solidFill>
            </a:endParaRPr>
          </a:p>
          <a:p>
            <a:r>
              <a:rPr lang="it-IT" dirty="0" smtClean="0">
                <a:solidFill>
                  <a:srgbClr val="000000"/>
                </a:solidFill>
              </a:rPr>
              <a:t> Genitore non può pagare online ma deve pagare con   bancomat allo sportello dell’asilo</a:t>
            </a:r>
          </a:p>
          <a:p>
            <a:r>
              <a:rPr lang="it-IT" dirty="0" smtClean="0">
                <a:solidFill>
                  <a:srgbClr val="000000"/>
                </a:solidFill>
              </a:rPr>
              <a:t> Cauzione non presente sul bando </a:t>
            </a:r>
          </a:p>
          <a:p>
            <a:endParaRPr lang="it-IT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it-IT" dirty="0" smtClean="0">
                <a:solidFill>
                  <a:schemeClr val="accent5"/>
                </a:solidFill>
              </a:rPr>
              <a:t>Cosa deve essere gestito:</a:t>
            </a:r>
          </a:p>
          <a:p>
            <a:r>
              <a:rPr lang="it-IT" dirty="0" smtClean="0">
                <a:solidFill>
                  <a:srgbClr val="000000"/>
                </a:solidFill>
              </a:rPr>
              <a:t> Devono essere gestiti gli extra</a:t>
            </a:r>
          </a:p>
          <a:p>
            <a:pPr marL="0" indent="0">
              <a:buNone/>
            </a:pPr>
            <a:r>
              <a:rPr lang="it-IT" dirty="0" smtClean="0">
                <a:solidFill>
                  <a:srgbClr val="000000"/>
                </a:solidFill>
              </a:rPr>
              <a:t>	</a:t>
            </a:r>
          </a:p>
        </p:txBody>
      </p:sp>
    </p:spTree>
    <p:extLst>
      <p:ext uri="{BB962C8B-B14F-4D97-AF65-F5344CB8AC3E}">
        <p14:creationId xmlns="" xmlns:p14="http://schemas.microsoft.com/office/powerpoint/2010/main" val="9523167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1.0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Marko\Desktop\Class_Diagram_Pagamenti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572500" cy="533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/>
          <p:cNvSpPr/>
          <p:nvPr/>
        </p:nvSpPr>
        <p:spPr>
          <a:xfrm>
            <a:off x="3347864" y="5301208"/>
            <a:ext cx="225877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/>
          <p:cNvSpPr/>
          <p:nvPr/>
        </p:nvSpPr>
        <p:spPr>
          <a:xfrm>
            <a:off x="5606634" y="4797152"/>
            <a:ext cx="1557654" cy="612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8246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4" y="471869"/>
            <a:ext cx="39378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1.0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Marko\Desktop\Class_Diagram_Pagamenti3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572500" cy="5334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e 3"/>
          <p:cNvSpPr/>
          <p:nvPr/>
        </p:nvSpPr>
        <p:spPr>
          <a:xfrm>
            <a:off x="2604836" y="2852936"/>
            <a:ext cx="4271420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420930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543" y="471869"/>
            <a:ext cx="39378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latin typeface="+mj-lt"/>
              </a:rPr>
              <a:t> </a:t>
            </a:r>
            <a:r>
              <a:rPr lang="it-IT" sz="3200" b="1" dirty="0" smtClean="0">
                <a:latin typeface="+mj-lt"/>
              </a:rPr>
              <a:t>Use Case Diagram 4.0</a:t>
            </a:r>
          </a:p>
          <a:p>
            <a:pPr algn="ctr"/>
            <a:endParaRPr lang="it-IT" sz="3200" dirty="0">
              <a:latin typeface="+mj-lt"/>
            </a:endParaRPr>
          </a:p>
        </p:txBody>
      </p:sp>
      <p:pic>
        <p:nvPicPr>
          <p:cNvPr id="2050" name="Picture 2" descr="C:\Users\Marko\Desktop\UCD_Pagamenti%20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68" y="1559909"/>
            <a:ext cx="7524750" cy="495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0131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915816" y="471868"/>
            <a:ext cx="3384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>
                <a:latin typeface="+mj-lt"/>
              </a:rPr>
              <a:t> </a:t>
            </a:r>
            <a:r>
              <a:rPr lang="it-IT" sz="3200" b="1" dirty="0">
                <a:latin typeface="+mj-lt"/>
              </a:rPr>
              <a:t>E</a:t>
            </a:r>
            <a:r>
              <a:rPr lang="it-IT" sz="3200" b="1" dirty="0" smtClean="0">
                <a:latin typeface="+mj-lt"/>
              </a:rPr>
              <a:t>sempio Use Case</a:t>
            </a:r>
            <a:endParaRPr lang="it-IT" sz="3200" dirty="0">
              <a:latin typeface="+mj-lt"/>
            </a:endParaRPr>
          </a:p>
        </p:txBody>
      </p:sp>
      <p:pic>
        <p:nvPicPr>
          <p:cNvPr id="1027" name="Picture 3" descr="C:\Users\Marko\Desktop\UC_ Fattura pagament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" y="1335247"/>
            <a:ext cx="8820471" cy="52997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53549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ko\Desktop\Documenti presentazione\SD_PagamentiM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131072" cy="48965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2260241" y="471869"/>
            <a:ext cx="49384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Sequence Diagram</a:t>
            </a:r>
          </a:p>
          <a:p>
            <a:pPr algn="ctr"/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478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Top manager: Filomena </a:t>
            </a:r>
            <a:r>
              <a:rPr lang="it-IT" dirty="0" err="1" smtClean="0"/>
              <a:t>Ferrucci</a:t>
            </a:r>
            <a:endParaRPr lang="it-IT" dirty="0" smtClean="0"/>
          </a:p>
          <a:p>
            <a:r>
              <a:rPr lang="it-IT" dirty="0" smtClean="0"/>
              <a:t>Team leader: Giulio Franco</a:t>
            </a:r>
          </a:p>
          <a:p>
            <a:r>
              <a:rPr lang="it-IT" dirty="0" smtClean="0"/>
              <a:t>Membri del team:</a:t>
            </a:r>
          </a:p>
          <a:p>
            <a:pPr lvl="1"/>
            <a:r>
              <a:rPr lang="it-IT" dirty="0" smtClean="0"/>
              <a:t>Luca Di Costanzo</a:t>
            </a:r>
          </a:p>
          <a:p>
            <a:pPr lvl="1"/>
            <a:r>
              <a:rPr lang="it-IT" dirty="0" smtClean="0"/>
              <a:t>Francesco Durante</a:t>
            </a:r>
          </a:p>
          <a:p>
            <a:pPr lvl="1"/>
            <a:r>
              <a:rPr lang="it-IT" dirty="0" smtClean="0"/>
              <a:t>Mariella Ferrara</a:t>
            </a:r>
          </a:p>
          <a:p>
            <a:pPr lvl="1"/>
            <a:r>
              <a:rPr lang="it-IT" dirty="0" smtClean="0"/>
              <a:t>Luigi </a:t>
            </a:r>
            <a:r>
              <a:rPr lang="it-IT" dirty="0" err="1" smtClean="0"/>
              <a:t>Lomasto</a:t>
            </a:r>
            <a:endParaRPr lang="it-IT" dirty="0" smtClean="0"/>
          </a:p>
          <a:p>
            <a:pPr lvl="1"/>
            <a:r>
              <a:rPr lang="it-IT" dirty="0" smtClean="0"/>
              <a:t>Marco Parisi</a:t>
            </a:r>
            <a:endParaRPr lang="it-IT" dirty="0"/>
          </a:p>
        </p:txBody>
      </p:sp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200800" cy="836712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smtClean="0"/>
              <a:t>Team Management</a:t>
            </a:r>
            <a:endParaRPr lang="it-IT" sz="4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3100" y="1841748"/>
            <a:ext cx="1803276" cy="180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2996952"/>
            <a:ext cx="153352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3429000"/>
            <a:ext cx="16573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4221088"/>
            <a:ext cx="1596057" cy="159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tangolo 8"/>
          <p:cNvSpPr/>
          <p:nvPr/>
        </p:nvSpPr>
        <p:spPr>
          <a:xfrm>
            <a:off x="5436096" y="4509120"/>
            <a:ext cx="1584176" cy="15841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5085184"/>
            <a:ext cx="165618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540" y="692696"/>
            <a:ext cx="478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Problemi riscontrati</a:t>
            </a:r>
            <a:endParaRPr lang="it-IT" sz="36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76316" y="1813753"/>
            <a:ext cx="386363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b="1" dirty="0" smtClean="0">
                <a:solidFill>
                  <a:srgbClr val="FF0000"/>
                </a:solidFill>
              </a:rPr>
              <a:t>Contro: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>
                <a:solidFill>
                  <a:schemeClr val="bg1"/>
                </a:solidFill>
              </a:rPr>
              <a:t>Indicazioni troppo generali nel bando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4355976" y="1741745"/>
            <a:ext cx="414512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b="1" dirty="0" smtClean="0">
                <a:solidFill>
                  <a:srgbClr val="00B050"/>
                </a:solidFill>
              </a:rPr>
              <a:t>Pro: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>
                <a:solidFill>
                  <a:schemeClr val="bg1"/>
                </a:solidFill>
              </a:rPr>
              <a:t>Definizione di concetti semplici e non specifici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it-IT" sz="2800" i="1" dirty="0" smtClean="0">
                <a:solidFill>
                  <a:schemeClr val="bg1"/>
                </a:solidFill>
              </a:rPr>
              <a:t>Flessibilità rispetto ai cambiamenti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  <p:pic>
        <p:nvPicPr>
          <p:cNvPr id="1026" name="Picture 2" descr="C:\Users\Marko\Desktop\omino_s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65104"/>
            <a:ext cx="1198016" cy="2016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rko\Desktop\omino_n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293096"/>
            <a:ext cx="1221217" cy="20608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086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2996952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Tirocinanti</a:t>
            </a:r>
            <a:endParaRPr lang="it-IT" sz="4800" b="1" dirty="0"/>
          </a:p>
        </p:txBody>
      </p:sp>
    </p:spTree>
    <p:extLst>
      <p:ext uri="{BB962C8B-B14F-4D97-AF65-F5344CB8AC3E}">
        <p14:creationId xmlns="" xmlns:p14="http://schemas.microsoft.com/office/powerpoint/2010/main" val="28656577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http://www.istitutopaideia.com/images/Omino%20bian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15666" cy="2420888"/>
          </a:xfrm>
          <a:prstGeom prst="rect">
            <a:avLst/>
          </a:prstGeom>
          <a:noFill/>
        </p:spPr>
      </p:pic>
      <p:sp>
        <p:nvSpPr>
          <p:cNvPr id="3" name="Titolo 1"/>
          <p:cNvSpPr txBox="1">
            <a:spLocks/>
          </p:cNvSpPr>
          <p:nvPr/>
        </p:nvSpPr>
        <p:spPr>
          <a:xfrm>
            <a:off x="1259632" y="548680"/>
            <a:ext cx="6624736" cy="6480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Gestione Tirocinanti</a:t>
            </a:r>
            <a:endParaRPr kumimoji="0" lang="it-IT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915816" y="1052736"/>
            <a:ext cx="3096344" cy="648072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b="1" dirty="0" smtClean="0"/>
              <a:t>Obiettivo</a:t>
            </a:r>
            <a:endParaRPr lang="it-IT" sz="3200" b="1" dirty="0"/>
          </a:p>
        </p:txBody>
      </p:sp>
      <p:sp>
        <p:nvSpPr>
          <p:cNvPr id="5" name="Rettangolo 4"/>
          <p:cNvSpPr/>
          <p:nvPr/>
        </p:nvSpPr>
        <p:spPr>
          <a:xfrm>
            <a:off x="467544" y="2276872"/>
            <a:ext cx="8496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 smtClean="0"/>
              <a:t>Semplificare la gestione di tirocinanti, da parte di Scienze della Formazione, permettendo l'inserimento di tirocinanti nel registro, l'invio di feedback da parte dell'asilo e la modifica della loro schedulazione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r4nc3sc0\Desktop\at-silo\RAD\3 - Sistema proposto\attor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79" y="620689"/>
            <a:ext cx="5052690" cy="62338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ttore 1 9"/>
          <p:cNvCxnSpPr/>
          <p:nvPr/>
        </p:nvCxnSpPr>
        <p:spPr>
          <a:xfrm>
            <a:off x="3779912" y="3068960"/>
            <a:ext cx="70480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2987824" y="6237312"/>
            <a:ext cx="84327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2915816" y="6597352"/>
            <a:ext cx="55642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2951820" y="6381328"/>
            <a:ext cx="54006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42105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76470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Tirocinanti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28672" y="1916832"/>
            <a:ext cx="50794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INIZIALMENTE</a:t>
            </a:r>
          </a:p>
          <a:p>
            <a:endParaRPr lang="it-IT" sz="2800" dirty="0" smtClean="0"/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/>
              <a:t> </a:t>
            </a:r>
            <a:r>
              <a:rPr lang="it-IT" sz="2800" dirty="0" smtClean="0"/>
              <a:t>Tirocinanti esclusi dal sistema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it-IT" sz="2800" dirty="0" smtClean="0"/>
              <a:t>Non avevano un account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it-IT" sz="2800" dirty="0" smtClean="0"/>
              <a:t>quindi non potevano visualizzare i propri dati né la schedulazione degli orari 	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595701"/>
            <a:ext cx="2514600" cy="40671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644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Tirocinanti</a:t>
            </a:r>
            <a:endParaRPr lang="it-IT" sz="4000" b="1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42172" y="1340768"/>
            <a:ext cx="8822316" cy="777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SUCCESSIVAMENTE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Aggiunti nuovi requisiti funzionali come:</a:t>
            </a:r>
            <a:endParaRPr lang="it-IT" sz="2800" dirty="0"/>
          </a:p>
          <a:p>
            <a:endParaRPr lang="it-IT" sz="28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 smtClean="0">
                <a:solidFill>
                  <a:schemeClr val="accent4"/>
                </a:solidFill>
              </a:rPr>
              <a:t>RF_M_2.10 </a:t>
            </a:r>
            <a:r>
              <a:rPr lang="it-IT" sz="2400" dirty="0" smtClean="0"/>
              <a:t>Possibilità </a:t>
            </a:r>
            <a:r>
              <a:rPr lang="it-IT" sz="2400" dirty="0"/>
              <a:t>di visualizzare il registro delle attività del tirocinante da parte del tirocinante, responsabile tirocini e della segreteria dell'asilo.</a:t>
            </a:r>
          </a:p>
          <a:p>
            <a:endParaRPr lang="it-IT" sz="24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>
                <a:solidFill>
                  <a:schemeClr val="accent4"/>
                </a:solidFill>
              </a:rPr>
              <a:t>RF_M_2.12 </a:t>
            </a:r>
            <a:r>
              <a:rPr lang="it-IT" sz="2400" dirty="0" smtClean="0"/>
              <a:t>Possibilità </a:t>
            </a:r>
            <a:r>
              <a:rPr lang="it-IT" sz="2400" dirty="0"/>
              <a:t>di visualizzare la schedulazione dei tirocinanti da parte del responsabile tirocini e dalla segreteria dell'asilo e del tirocinante.</a:t>
            </a:r>
          </a:p>
          <a:p>
            <a:endParaRPr lang="it-IT" sz="2400" dirty="0"/>
          </a:p>
          <a:p>
            <a:pPr lvl="1" indent="-285750">
              <a:buFont typeface="Arial" pitchFamily="34" charset="0"/>
              <a:buChar char="•"/>
            </a:pPr>
            <a:r>
              <a:rPr lang="it-IT" sz="2400" dirty="0" smtClean="0">
                <a:solidFill>
                  <a:schemeClr val="accent4"/>
                </a:solidFill>
              </a:rPr>
              <a:t>RF_M_2.14 </a:t>
            </a:r>
            <a:r>
              <a:rPr lang="it-IT" sz="2400" dirty="0" smtClean="0"/>
              <a:t>Possibilità </a:t>
            </a:r>
            <a:r>
              <a:rPr lang="it-IT" sz="2400" dirty="0"/>
              <a:t>di poter contestare l'allocazione da parte del tirocinante</a:t>
            </a:r>
          </a:p>
          <a:p>
            <a:endParaRPr lang="it-IT" dirty="0"/>
          </a:p>
          <a:p>
            <a:pPr marL="285750" indent="-285750">
              <a:buFont typeface="Arial" pitchFamily="34" charset="0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52909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90872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Tirocinanti </a:t>
            </a:r>
            <a:endParaRPr lang="it-IT" sz="48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88032" y="2132856"/>
            <a:ext cx="87484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Questa funzionalità è stata quella che ci ha impegnati maggiormente</a:t>
            </a:r>
            <a:r>
              <a:rPr lang="it-IT" sz="2800" dirty="0" smtClean="0"/>
              <a:t>.</a:t>
            </a:r>
          </a:p>
          <a:p>
            <a:endParaRPr lang="it-IT" sz="2800" dirty="0"/>
          </a:p>
          <a:p>
            <a:pPr marL="914400" lvl="1" indent="-457200">
              <a:buFont typeface="Wingdings" pitchFamily="2" charset="2"/>
              <a:buChar char="v"/>
            </a:pPr>
            <a:r>
              <a:rPr lang="it-IT" sz="2800" dirty="0" smtClean="0"/>
              <a:t>6 casi d’uso</a:t>
            </a:r>
          </a:p>
          <a:p>
            <a:r>
              <a:rPr lang="it-IT" sz="2800" dirty="0" smtClean="0"/>
              <a:t>	Invece poi……..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it-IT" sz="2800" dirty="0" smtClean="0"/>
              <a:t>19 casi d’uso</a:t>
            </a:r>
            <a:endParaRPr lang="it-IT" sz="2800" dirty="0"/>
          </a:p>
          <a:p>
            <a:pPr marL="457200" indent="-457200">
              <a:buFont typeface="Wingdings" pitchFamily="2" charset="2"/>
              <a:buChar char="v"/>
            </a:pPr>
            <a:endParaRPr lang="it-IT" sz="2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707904" y="2996952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733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Use Case </a:t>
            </a:r>
            <a:r>
              <a:rPr lang="it-IT" sz="3600" b="1" dirty="0" err="1" smtClean="0"/>
              <a:t>Diagram</a:t>
            </a:r>
            <a:r>
              <a:rPr lang="it-IT" sz="3600" b="1" dirty="0" smtClean="0"/>
              <a:t> - RAD 1</a:t>
            </a:r>
            <a:endParaRPr lang="it-IT" sz="36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7853372" cy="4539894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771800" y="5877272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 smtClean="0"/>
              <a:t>UCD_Tirocinanti</a:t>
            </a:r>
            <a:r>
              <a:rPr lang="it-IT" sz="2000" dirty="0" smtClean="0"/>
              <a:t> 1</a:t>
            </a:r>
            <a:endParaRPr lang="it-IT" sz="2000" dirty="0"/>
          </a:p>
        </p:txBody>
      </p:sp>
    </p:spTree>
    <p:extLst>
      <p:ext uri="{BB962C8B-B14F-4D97-AF65-F5344CB8AC3E}">
        <p14:creationId xmlns="" xmlns:p14="http://schemas.microsoft.com/office/powerpoint/2010/main" val="4221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92696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1 – RAD 4.0</a:t>
            </a:r>
            <a:endParaRPr lang="it-IT" sz="4000" dirty="0"/>
          </a:p>
          <a:p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539552" y="5589240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UCD_Tirocinanti_Registro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9" y="1579568"/>
            <a:ext cx="8392697" cy="437900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547664" y="595857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1</a:t>
            </a:r>
          </a:p>
        </p:txBody>
      </p:sp>
    </p:spTree>
    <p:extLst>
      <p:ext uri="{BB962C8B-B14F-4D97-AF65-F5344CB8AC3E}">
        <p14:creationId xmlns="" xmlns:p14="http://schemas.microsoft.com/office/powerpoint/2010/main" val="247169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0" y="7647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2 – RAD 4.0</a:t>
            </a:r>
            <a:endParaRPr lang="it-IT" sz="4000" b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1"/>
            <a:ext cx="8278381" cy="475252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475656" y="616530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2</a:t>
            </a:r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1376204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7200800" cy="836712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 smtClean="0"/>
              <a:t>Team Management</a:t>
            </a:r>
            <a:endParaRPr lang="it-IT" sz="4800" b="1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1628800"/>
            <a:ext cx="7029773" cy="426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700" dirty="0" smtClean="0"/>
              <a:t>Il </a:t>
            </a:r>
            <a:r>
              <a:rPr lang="it-IT" sz="2700" dirty="0"/>
              <a:t>sottosistema di gestione del servizio </a:t>
            </a:r>
            <a:r>
              <a:rPr lang="it-IT" sz="2700" dirty="0" smtClean="0"/>
              <a:t>ingloba:</a:t>
            </a:r>
          </a:p>
          <a:p>
            <a:r>
              <a:rPr lang="it-IT" sz="2700" dirty="0" smtClean="0"/>
              <a:t>la </a:t>
            </a:r>
            <a:r>
              <a:rPr lang="it-IT" sz="2700" dirty="0"/>
              <a:t>gestione </a:t>
            </a:r>
            <a:r>
              <a:rPr lang="it-IT" sz="2700" dirty="0" smtClean="0"/>
              <a:t>dei servizi </a:t>
            </a:r>
            <a:r>
              <a:rPr lang="it-IT" sz="2700" dirty="0"/>
              <a:t>per ciascun </a:t>
            </a:r>
            <a:r>
              <a:rPr lang="it-IT" sz="2700" dirty="0" smtClean="0"/>
              <a:t>iscritto</a:t>
            </a:r>
          </a:p>
          <a:p>
            <a:pPr marL="365760" lvl="1" indent="0"/>
            <a:r>
              <a:rPr lang="it-IT" sz="2700" dirty="0" smtClean="0"/>
              <a:t>  </a:t>
            </a:r>
            <a:r>
              <a:rPr lang="it-IT" sz="2700" i="1" dirty="0" smtClean="0"/>
              <a:t>Piani pasto</a:t>
            </a:r>
          </a:p>
          <a:p>
            <a:pPr marL="365760" lvl="1" indent="0"/>
            <a:r>
              <a:rPr lang="it-IT" sz="2700" i="1" dirty="0" smtClean="0"/>
              <a:t>  Orari</a:t>
            </a:r>
          </a:p>
          <a:p>
            <a:pPr marL="365760" lvl="1" indent="0"/>
            <a:r>
              <a:rPr lang="it-IT" sz="2700" i="1" dirty="0" smtClean="0"/>
              <a:t>  Pagamenti</a:t>
            </a:r>
          </a:p>
          <a:p>
            <a:r>
              <a:rPr lang="it-IT" sz="2700" dirty="0" smtClean="0"/>
              <a:t> la gestione dei </a:t>
            </a:r>
            <a:r>
              <a:rPr lang="it-IT" sz="2700" i="1" dirty="0" smtClean="0"/>
              <a:t>tirocinanti</a:t>
            </a:r>
            <a:endParaRPr lang="it-IT" sz="2700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20272" y="1268760"/>
            <a:ext cx="1893514" cy="136815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8104" y="2852936"/>
            <a:ext cx="1350551" cy="134407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0312" y="3717032"/>
            <a:ext cx="1537094" cy="151216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27984" y="4653136"/>
            <a:ext cx="2686097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8448615"/>
      </p:ext>
    </p:extLst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5486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Use Case </a:t>
            </a:r>
            <a:r>
              <a:rPr lang="it-IT" sz="4000" b="1" dirty="0" err="1" smtClean="0"/>
              <a:t>Diagram</a:t>
            </a:r>
            <a:r>
              <a:rPr lang="it-IT" sz="4000" b="1" dirty="0" smtClean="0"/>
              <a:t> 3 – RAD 4.0</a:t>
            </a:r>
            <a:endParaRPr lang="it-IT" sz="40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582"/>
            <a:ext cx="9144000" cy="4764722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979712" y="6165304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/>
              <a:t>UCD_Tirocinanti</a:t>
            </a:r>
            <a:r>
              <a:rPr lang="it-IT" dirty="0" smtClean="0"/>
              <a:t> 3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1545582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72008" y="5486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Use </a:t>
            </a:r>
            <a:r>
              <a:rPr lang="it-IT" sz="4000" b="1" dirty="0" smtClean="0"/>
              <a:t>Case</a:t>
            </a:r>
            <a:r>
              <a:rPr lang="it-IT" sz="3600" b="1" dirty="0" smtClean="0"/>
              <a:t> del sistema – RAD 4.0</a:t>
            </a:r>
            <a:endParaRPr lang="it-IT" sz="36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8417"/>
            <a:ext cx="7056784" cy="38868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68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2068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smtClean="0"/>
              <a:t>Es. </a:t>
            </a:r>
            <a:r>
              <a:rPr lang="it-IT" sz="4000" dirty="0" err="1" smtClean="0"/>
              <a:t>Mockups</a:t>
            </a:r>
            <a:endParaRPr lang="it-IT" sz="40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7402"/>
            <a:ext cx="9144000" cy="3083196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161764" y="4970598"/>
            <a:ext cx="882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smtClean="0"/>
              <a:t>MKUP_M_31-32-33-34-35_Registro </a:t>
            </a:r>
            <a:r>
              <a:rPr lang="it-IT" i="1" dirty="0"/>
              <a:t>Tirocinanti</a:t>
            </a:r>
          </a:p>
        </p:txBody>
      </p:sp>
    </p:spTree>
    <p:extLst>
      <p:ext uri="{BB962C8B-B14F-4D97-AF65-F5344CB8AC3E}">
        <p14:creationId xmlns="" xmlns:p14="http://schemas.microsoft.com/office/powerpoint/2010/main" val="51892847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-108520" y="692696"/>
            <a:ext cx="9252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Use Case del sistema – RAD 4.0</a:t>
            </a:r>
          </a:p>
          <a:p>
            <a:pPr algn="ctr"/>
            <a:endParaRPr lang="it-IT" sz="4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700808"/>
            <a:ext cx="7056784" cy="43630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64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0" y="62068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 smtClean="0"/>
              <a:t>Sequence</a:t>
            </a:r>
            <a:r>
              <a:rPr lang="it-IT" sz="4000" b="1" dirty="0" smtClean="0"/>
              <a:t> </a:t>
            </a:r>
            <a:r>
              <a:rPr lang="it-IT" sz="4000" b="1" dirty="0" err="1" smtClean="0"/>
              <a:t>Diagram</a:t>
            </a:r>
            <a:endParaRPr lang="it-IT" sz="4000" b="1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67" y="1472590"/>
            <a:ext cx="7078063" cy="4692714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55576" y="616530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 smtClean="0"/>
              <a:t>SD_AggiungiTirocinanti</a:t>
            </a:r>
            <a:endParaRPr lang="it-IT" i="1" dirty="0"/>
          </a:p>
        </p:txBody>
      </p:sp>
    </p:spTree>
    <p:extLst>
      <p:ext uri="{BB962C8B-B14F-4D97-AF65-F5344CB8AC3E}">
        <p14:creationId xmlns="" xmlns:p14="http://schemas.microsoft.com/office/powerpoint/2010/main" val="253570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540" y="69269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smtClean="0"/>
              <a:t>Problemi riscontrati</a:t>
            </a:r>
            <a:endParaRPr lang="it-IT" sz="3600" b="1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60040" y="1700808"/>
            <a:ext cx="82444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solidFill>
                  <a:srgbClr val="FF0000"/>
                </a:solidFill>
              </a:rPr>
              <a:t>Contro</a:t>
            </a:r>
          </a:p>
          <a:p>
            <a:pPr>
              <a:buFont typeface="Wingdings" pitchFamily="2" charset="2"/>
              <a:buChar char="v"/>
            </a:pPr>
            <a:r>
              <a:rPr lang="it-IT" sz="2800" dirty="0" smtClean="0"/>
              <a:t>Cambiamento e non comprensione dei requisiti</a:t>
            </a:r>
          </a:p>
          <a:p>
            <a:endParaRPr lang="it-IT" sz="2800" dirty="0" smtClean="0"/>
          </a:p>
          <a:p>
            <a:r>
              <a:rPr lang="it-IT" sz="2400" dirty="0" smtClean="0"/>
              <a:t>In corso d’opera quando abbiamo appreso meglio tutti i requisiti riguardanti i tirocinanti, abbiamo dovuto modificare tutto quello che avevamo fatto in precedenza.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 smtClean="0"/>
              <a:t>Aggiungere altri </a:t>
            </a:r>
            <a:r>
              <a:rPr lang="it-IT" sz="2400" u="sng" dirty="0" smtClean="0"/>
              <a:t>casi d’uso</a:t>
            </a: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/>
              <a:t>M</a:t>
            </a:r>
            <a:r>
              <a:rPr lang="it-IT" sz="2400" dirty="0" smtClean="0"/>
              <a:t>odificare i </a:t>
            </a:r>
            <a:r>
              <a:rPr lang="it-IT" sz="2400" u="sng" dirty="0" smtClean="0"/>
              <a:t>requisiti</a:t>
            </a:r>
            <a:r>
              <a:rPr lang="it-IT" sz="2400" dirty="0" smtClean="0"/>
              <a:t> esistenti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t-IT" sz="2400" dirty="0"/>
              <a:t>A</a:t>
            </a:r>
            <a:r>
              <a:rPr lang="it-IT" sz="2400" dirty="0" smtClean="0"/>
              <a:t>ggiornare gli </a:t>
            </a:r>
            <a:r>
              <a:rPr lang="it-IT" sz="2400" u="sng" dirty="0" smtClean="0"/>
              <a:t>use case </a:t>
            </a:r>
            <a:r>
              <a:rPr lang="it-IT" sz="2400" u="sng" dirty="0" err="1" smtClean="0"/>
              <a:t>diagram</a:t>
            </a:r>
            <a:r>
              <a:rPr lang="it-IT" sz="2400" u="sng" dirty="0" smtClean="0"/>
              <a:t> </a:t>
            </a:r>
            <a:r>
              <a:rPr lang="it-IT" sz="2400" dirty="0" smtClean="0"/>
              <a:t>e </a:t>
            </a:r>
            <a:r>
              <a:rPr lang="it-IT" sz="2400" u="sng" dirty="0" err="1" smtClean="0"/>
              <a:t>sequence</a:t>
            </a:r>
            <a:r>
              <a:rPr lang="it-IT" sz="2400" dirty="0" smtClean="0"/>
              <a:t>. </a:t>
            </a:r>
          </a:p>
          <a:p>
            <a:r>
              <a:rPr lang="it-IT" sz="2400" dirty="0" smtClean="0"/>
              <a:t> </a:t>
            </a:r>
            <a:endParaRPr lang="it-IT" sz="2400" dirty="0"/>
          </a:p>
        </p:txBody>
      </p:sp>
    </p:spTree>
    <p:extLst>
      <p:ext uri="{BB962C8B-B14F-4D97-AF65-F5344CB8AC3E}">
        <p14:creationId xmlns="" xmlns:p14="http://schemas.microsoft.com/office/powerpoint/2010/main" val="21760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67544" y="1124744"/>
            <a:ext cx="83529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>
                <a:solidFill>
                  <a:srgbClr val="00B050"/>
                </a:solidFill>
              </a:rPr>
              <a:t>Pro</a:t>
            </a:r>
            <a:r>
              <a:rPr lang="it-IT" sz="2800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r>
              <a:rPr lang="it-IT" sz="2800" dirty="0" smtClean="0"/>
              <a:t>I tirocinanti sono stati gestiti in tutti i loro aspetti: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Registro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Pianificazione attività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it-IT" sz="2800" dirty="0" smtClean="0"/>
              <a:t>Schedulazione</a:t>
            </a:r>
          </a:p>
          <a:p>
            <a:endParaRPr lang="it-IT" sz="2800" dirty="0"/>
          </a:p>
        </p:txBody>
      </p:sp>
      <p:pic>
        <p:nvPicPr>
          <p:cNvPr id="7170" name="Picture 2" descr="http://www.deaweb.org/upload-FCK/Image/cn11/omino_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348880"/>
            <a:ext cx="2409731" cy="3212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4348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www.infocert.it/webroot/images/services/omini/legalh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4365104"/>
            <a:ext cx="1532006" cy="2160240"/>
          </a:xfrm>
          <a:prstGeom prst="rect">
            <a:avLst/>
          </a:prstGeom>
          <a:noFill/>
        </p:spPr>
      </p:pic>
      <p:sp>
        <p:nvSpPr>
          <p:cNvPr id="3" name="CasellaDiTesto 2"/>
          <p:cNvSpPr txBox="1"/>
          <p:nvPr/>
        </p:nvSpPr>
        <p:spPr>
          <a:xfrm>
            <a:off x="0" y="6926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/>
              <a:t>  Conclusioni sul RAD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16024" y="1628800"/>
            <a:ext cx="73803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La </a:t>
            </a:r>
            <a:r>
              <a:rPr lang="it-IT" sz="2800" dirty="0">
                <a:latin typeface="+mj-lt"/>
                <a:cs typeface="Arial" pitchFamily="34" charset="0"/>
              </a:rPr>
              <a:t>stesura del RAD </a:t>
            </a:r>
            <a:r>
              <a:rPr lang="it-IT" sz="2800" dirty="0" smtClean="0">
                <a:latin typeface="+mj-lt"/>
                <a:cs typeface="Arial" pitchFamily="34" charset="0"/>
              </a:rPr>
              <a:t> </a:t>
            </a:r>
            <a:r>
              <a:rPr lang="it-IT" sz="2800" dirty="0">
                <a:latin typeface="+mj-lt"/>
                <a:cs typeface="Arial" pitchFamily="34" charset="0"/>
              </a:rPr>
              <a:t>in tutte le </a:t>
            </a:r>
            <a:r>
              <a:rPr lang="it-IT" sz="2800" dirty="0" smtClean="0">
                <a:latin typeface="+mj-lt"/>
                <a:cs typeface="Arial" pitchFamily="34" charset="0"/>
              </a:rPr>
              <a:t>sue </a:t>
            </a:r>
            <a:r>
              <a:rPr lang="it-IT" sz="2800" dirty="0">
                <a:latin typeface="+mj-lt"/>
                <a:cs typeface="Arial" pitchFamily="34" charset="0"/>
              </a:rPr>
              <a:t>versioni </a:t>
            </a:r>
            <a:r>
              <a:rPr lang="it-IT" sz="2800" dirty="0" smtClean="0">
                <a:latin typeface="+mj-lt"/>
                <a:cs typeface="Arial" pitchFamily="34" charset="0"/>
              </a:rPr>
              <a:t>non </a:t>
            </a:r>
            <a:r>
              <a:rPr lang="it-IT" sz="2800" dirty="0">
                <a:latin typeface="+mj-lt"/>
                <a:cs typeface="Arial" pitchFamily="34" charset="0"/>
              </a:rPr>
              <a:t>ha creato molti </a:t>
            </a:r>
            <a:r>
              <a:rPr lang="it-IT" sz="2800" dirty="0" smtClean="0">
                <a:latin typeface="+mj-lt"/>
                <a:cs typeface="Arial" pitchFamily="34" charset="0"/>
              </a:rPr>
              <a:t>problemi </a:t>
            </a:r>
            <a:r>
              <a:rPr lang="it-IT" sz="2800" dirty="0">
                <a:latin typeface="+mj-lt"/>
                <a:cs typeface="Arial" pitchFamily="34" charset="0"/>
              </a:rPr>
              <a:t>al </a:t>
            </a:r>
            <a:r>
              <a:rPr lang="it-IT" sz="2800" dirty="0" smtClean="0">
                <a:latin typeface="+mj-lt"/>
                <a:cs typeface="Arial" pitchFamily="34" charset="0"/>
              </a:rPr>
              <a:t>team</a:t>
            </a:r>
          </a:p>
          <a:p>
            <a:pPr marL="285750" indent="-285750">
              <a:buFont typeface="Wingdings" pitchFamily="2" charset="2"/>
              <a:buChar char="v"/>
            </a:pPr>
            <a:endParaRPr lang="it-IT" sz="2800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 Il RAD è stato raffinato con l’aumentare delle conoscenze sulla materia.</a:t>
            </a:r>
          </a:p>
          <a:p>
            <a:endParaRPr lang="it-IT" sz="2800" dirty="0" smtClean="0">
              <a:latin typeface="+mj-lt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it-IT" sz="2800" dirty="0" smtClean="0">
                <a:latin typeface="+mj-lt"/>
                <a:cs typeface="Arial" pitchFamily="34" charset="0"/>
              </a:rPr>
              <a:t> Non </a:t>
            </a:r>
            <a:r>
              <a:rPr lang="it-IT" sz="2800" dirty="0">
                <a:latin typeface="+mj-lt"/>
                <a:cs typeface="Arial" pitchFamily="34" charset="0"/>
              </a:rPr>
              <a:t>è stato difficile comunicare con </a:t>
            </a:r>
            <a:r>
              <a:rPr lang="it-IT" sz="2800" dirty="0" smtClean="0">
                <a:latin typeface="+mj-lt"/>
                <a:cs typeface="Arial" pitchFamily="34" charset="0"/>
              </a:rPr>
              <a:t>i </a:t>
            </a:r>
            <a:r>
              <a:rPr lang="it-IT" sz="2800" dirty="0">
                <a:latin typeface="+mj-lt"/>
                <a:cs typeface="Arial" pitchFamily="34" charset="0"/>
              </a:rPr>
              <a:t>team per suddividere il </a:t>
            </a:r>
            <a:r>
              <a:rPr lang="it-IT" sz="2800" dirty="0" smtClean="0">
                <a:latin typeface="+mj-lt"/>
                <a:cs typeface="Arial" pitchFamily="34" charset="0"/>
              </a:rPr>
              <a:t>lavoro.</a:t>
            </a:r>
          </a:p>
        </p:txBody>
      </p:sp>
    </p:spTree>
    <p:extLst>
      <p:ext uri="{BB962C8B-B14F-4D97-AF65-F5344CB8AC3E}">
        <p14:creationId xmlns="" xmlns:p14="http://schemas.microsoft.com/office/powerpoint/2010/main" val="95731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/>
          </p:cNvSpPr>
          <p:nvPr/>
        </p:nvSpPr>
        <p:spPr>
          <a:xfrm>
            <a:off x="1187624" y="2852936"/>
            <a:ext cx="6624736" cy="9361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System Design</a:t>
            </a:r>
            <a:endParaRPr kumimoji="0" lang="it-IT" sz="5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428596" y="476672"/>
            <a:ext cx="82137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Obiettivi di Design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857224" y="1857364"/>
            <a:ext cx="7500990" cy="307183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smtClean="0"/>
              <a:t>Rappresentano, in un prodotto software, le basi del successivo sviluppo del prodotto, perché, su di esse, si fondano le scelte prese durante la fase di implementazione. </a:t>
            </a:r>
          </a:p>
          <a:p>
            <a:pPr marL="0" indent="0" algn="just">
              <a:buNone/>
            </a:pPr>
            <a:r>
              <a:rPr lang="it-IT" dirty="0" smtClean="0"/>
              <a:t>Una breve panoramica illustrerà i principali obiettivi di design di questo progetto.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 txBox="1">
            <a:spLocks/>
          </p:cNvSpPr>
          <p:nvPr/>
        </p:nvSpPr>
        <p:spPr>
          <a:xfrm>
            <a:off x="311099" y="2972216"/>
            <a:ext cx="511175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" y="1052736"/>
            <a:ext cx="9143822" cy="5760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tutela della privacy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85720" y="1857364"/>
            <a:ext cx="87154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/>
              <a:t>Il sistema deve garantire la sicurezza e l'affidabilità nell'inserimento dei propri dati sensibili, sia in campo di sicurezza web, sia nel caso del rispetto delle leggi in vigore sulla visibilità e sul trattamento dei dati personali.</a:t>
            </a:r>
          </a:p>
          <a:p>
            <a:endParaRPr lang="it-IT" sz="2400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285720" y="3929066"/>
            <a:ext cx="5000660" cy="221085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 smtClean="0"/>
              <a:t>Gestione dei pagamenti </a:t>
            </a:r>
          </a:p>
        </p:txBody>
      </p:sp>
      <p:pic>
        <p:nvPicPr>
          <p:cNvPr id="1027" name="Picture 3" descr="C:\Users\Amministratore\Desktop\CLIPART_OF_100983_SMJP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4509120"/>
            <a:ext cx="1465336" cy="18573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Tempo di Risposta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1857365"/>
            <a:ext cx="8786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Gli utenti compiono giornalmente delle operazioni. Il sistema prevede di inviare una risposta all’utente in non più di 5 secondi. </a:t>
            </a:r>
          </a:p>
          <a:p>
            <a:pPr algn="just"/>
            <a:r>
              <a:rPr lang="it-IT" sz="2400" dirty="0" smtClean="0"/>
              <a:t>Alcune delle operazioni che l’utente può effettuare :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85720" y="3571876"/>
            <a:ext cx="500066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 smtClean="0"/>
              <a:t>Visualizzazione graduatorie</a:t>
            </a:r>
          </a:p>
          <a:p>
            <a:pPr lvl="1"/>
            <a:r>
              <a:rPr lang="it-IT" dirty="0" smtClean="0"/>
              <a:t> Inserimento Eventi</a:t>
            </a:r>
          </a:p>
        </p:txBody>
      </p:sp>
      <p:pic>
        <p:nvPicPr>
          <p:cNvPr id="3074" name="Picture 2" descr="C:\Users\Amministratore\Desktop\12928006-disegno-vettoriale-di-orologio-colora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16" y="4500570"/>
            <a:ext cx="2052637" cy="2052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476672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Obiettivi di Design</a:t>
            </a:r>
          </a:p>
          <a:p>
            <a:pPr algn="ctr"/>
            <a:r>
              <a:rPr lang="it-IT" sz="2800" b="1" dirty="0" smtClean="0">
                <a:latin typeface="+mj-lt"/>
              </a:rPr>
              <a:t>Facilità di apprendimento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2208346"/>
            <a:ext cx="8786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700" dirty="0" smtClean="0"/>
              <a:t>Attraverso una semplice interfaccia grafica gli utenti potranno facilmente e velocemente apprendere il funzionamento del sistema.</a:t>
            </a:r>
            <a:r>
              <a:rPr lang="it-IT" sz="2600" dirty="0" smtClean="0"/>
              <a:t>	</a:t>
            </a:r>
          </a:p>
        </p:txBody>
      </p:sp>
      <p:pic>
        <p:nvPicPr>
          <p:cNvPr id="2050" name="Picture 2" descr="C:\Users\Amministratore\Desktop\8717357-illustrazione-di-lavoratore-di-ufficio-con-un-grande-punto-interrogativ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70" y="4000504"/>
            <a:ext cx="2500330" cy="2500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550136"/>
            <a:ext cx="6768752" cy="5119224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467544" y="548680"/>
            <a:ext cx="82683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Decomposizione in sottosistemi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44</a:t>
            </a:fld>
            <a:endParaRPr lang="it-IT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724128" y="1916832"/>
            <a:ext cx="3240360" cy="388843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Presentation</a:t>
            </a:r>
            <a:endParaRPr lang="it-IT" b="1" dirty="0" smtClean="0"/>
          </a:p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Application</a:t>
            </a:r>
            <a:endParaRPr lang="it-IT" b="1" dirty="0" smtClean="0"/>
          </a:p>
          <a:p>
            <a:pPr marL="514350" indent="-514350">
              <a:buFont typeface="+mj-lt"/>
              <a:buAutoNum type="arabicParenR"/>
            </a:pPr>
            <a:r>
              <a:rPr lang="it-IT" b="1" dirty="0" err="1" smtClean="0"/>
              <a:t>Storage</a:t>
            </a:r>
            <a:r>
              <a:rPr lang="it-IT" b="1" dirty="0" smtClean="0"/>
              <a:t> </a:t>
            </a:r>
            <a:r>
              <a:rPr lang="it-IT" dirty="0" smtClean="0"/>
              <a:t>(comprende </a:t>
            </a:r>
            <a:r>
              <a:rPr lang="it-IT" b="1" dirty="0" err="1" smtClean="0"/>
              <a:t>Beans</a:t>
            </a:r>
            <a:r>
              <a:rPr lang="it-IT" dirty="0" smtClean="0"/>
              <a:t>)</a:t>
            </a:r>
          </a:p>
          <a:p>
            <a:pPr marL="514350" indent="-514350">
              <a:buFont typeface="+mj-lt"/>
              <a:buAutoNum type="arabicParenR"/>
            </a:pPr>
            <a:endParaRPr lang="it-IT" dirty="0" smtClean="0"/>
          </a:p>
          <a:p>
            <a:pPr marL="514350" indent="-514350">
              <a:buNone/>
            </a:pPr>
            <a:r>
              <a:rPr lang="it-IT" dirty="0" smtClean="0"/>
              <a:t>Infine troviamo </a:t>
            </a:r>
            <a:r>
              <a:rPr lang="it-IT" b="1" dirty="0" err="1" smtClean="0"/>
              <a:t>Exception</a:t>
            </a:r>
            <a:endParaRPr lang="it-IT" b="1" dirty="0" smtClean="0"/>
          </a:p>
        </p:txBody>
      </p:sp>
      <p:pic>
        <p:nvPicPr>
          <p:cNvPr id="7" name="Picture 2" descr="C:\Users\festaG\Desktop\Bamby\Università\IS\PROGETTO @silo\@silo\SDD\Sottosistemi\Divisione SottOSISTEMI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204864"/>
            <a:ext cx="5389399" cy="4076016"/>
          </a:xfrm>
          <a:prstGeom prst="rect">
            <a:avLst/>
          </a:prstGeom>
          <a:noFill/>
        </p:spPr>
      </p:pic>
      <p:sp>
        <p:nvSpPr>
          <p:cNvPr id="8" name="Rettangolo 7"/>
          <p:cNvSpPr/>
          <p:nvPr/>
        </p:nvSpPr>
        <p:spPr>
          <a:xfrm>
            <a:off x="611560" y="890717"/>
            <a:ext cx="81369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800" dirty="0" smtClean="0"/>
              <a:t>La decomposizione prevista per il sistema è composta da </a:t>
            </a:r>
            <a:r>
              <a:rPr lang="it-IT" sz="2800" i="1" dirty="0" smtClean="0"/>
              <a:t>tre </a:t>
            </a:r>
            <a:r>
              <a:rPr lang="it-IT" sz="2800" dirty="0" err="1" smtClean="0"/>
              <a:t>layer</a:t>
            </a:r>
            <a:r>
              <a:rPr lang="it-IT" sz="2800" dirty="0" smtClean="0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764704"/>
            <a:ext cx="5184020" cy="553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764704"/>
            <a:ext cx="3672408" cy="23762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PRIMA VERSIONE</a:t>
            </a:r>
          </a:p>
          <a:p>
            <a:pPr marL="0" indent="0">
              <a:buNone/>
            </a:pPr>
            <a:endParaRPr lang="it-IT" sz="1700" i="1" dirty="0" smtClean="0"/>
          </a:p>
          <a:p>
            <a:pPr marL="0" indent="0">
              <a:buNone/>
            </a:pPr>
            <a:r>
              <a:rPr lang="it-IT" sz="2600" i="1" dirty="0" err="1" smtClean="0"/>
              <a:t>Application</a:t>
            </a:r>
            <a:r>
              <a:rPr lang="it-IT" sz="2600" i="1" dirty="0" smtClean="0"/>
              <a:t> (</a:t>
            </a:r>
            <a:r>
              <a:rPr lang="it-IT" sz="2600" dirty="0" smtClean="0"/>
              <a:t>così come </a:t>
            </a:r>
            <a:r>
              <a:rPr lang="it-IT" sz="2600" i="1" dirty="0" err="1" smtClean="0"/>
              <a:t>Presentation</a:t>
            </a:r>
            <a:r>
              <a:rPr lang="it-IT" sz="2600" i="1" dirty="0" smtClean="0"/>
              <a:t>) </a:t>
            </a:r>
            <a:r>
              <a:rPr lang="it-IT" sz="2600" dirty="0" smtClean="0"/>
              <a:t>presentava inizialmente una suddivisione su </a:t>
            </a:r>
            <a:r>
              <a:rPr lang="it-IT" sz="2600" u="sng" dirty="0" smtClean="0"/>
              <a:t>due</a:t>
            </a:r>
            <a:r>
              <a:rPr lang="it-IT" sz="2600" dirty="0" smtClean="0"/>
              <a:t> livelli</a:t>
            </a:r>
          </a:p>
        </p:txBody>
      </p:sp>
      <p:cxnSp>
        <p:nvCxnSpPr>
          <p:cNvPr id="7" name="Connettore 2 6"/>
          <p:cNvCxnSpPr/>
          <p:nvPr/>
        </p:nvCxnSpPr>
        <p:spPr>
          <a:xfrm flipH="1">
            <a:off x="5004048" y="3140968"/>
            <a:ext cx="21602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Rettangolo 8"/>
          <p:cNvSpPr/>
          <p:nvPr/>
        </p:nvSpPr>
        <p:spPr>
          <a:xfrm>
            <a:off x="4644008" y="2348880"/>
            <a:ext cx="1296144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5940152" y="2348880"/>
            <a:ext cx="1368152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7308304" y="2348880"/>
            <a:ext cx="1296144" cy="7920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/>
          <p:cNvCxnSpPr>
            <a:stCxn id="11" idx="2"/>
          </p:cNvCxnSpPr>
          <p:nvPr/>
        </p:nvCxnSpPr>
        <p:spPr>
          <a:xfrm>
            <a:off x="6624228" y="3140968"/>
            <a:ext cx="3600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8100392" y="3140968"/>
            <a:ext cx="216024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Content Placeholder 3"/>
          <p:cNvSpPr txBox="1">
            <a:spLocks/>
          </p:cNvSpPr>
          <p:nvPr/>
        </p:nvSpPr>
        <p:spPr>
          <a:xfrm>
            <a:off x="4283968" y="3501008"/>
            <a:ext cx="1584176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accent4"/>
                </a:solidFill>
              </a:rPr>
              <a:t>Team </a:t>
            </a:r>
            <a:r>
              <a:rPr lang="en-US" sz="1600" b="1" dirty="0" err="1" smtClean="0">
                <a:solidFill>
                  <a:schemeClr val="accent4"/>
                </a:solidFill>
              </a:rPr>
              <a:t>Accessi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25" name="Content Placeholder 3"/>
          <p:cNvSpPr txBox="1">
            <a:spLocks/>
          </p:cNvSpPr>
          <p:nvPr/>
        </p:nvSpPr>
        <p:spPr>
          <a:xfrm>
            <a:off x="5508104" y="3501008"/>
            <a:ext cx="1872208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chemeClr val="accent4"/>
                </a:solidFill>
              </a:rPr>
              <a:t>Team Management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26" name="Content Placeholder 3"/>
          <p:cNvSpPr txBox="1">
            <a:spLocks/>
          </p:cNvSpPr>
          <p:nvPr/>
        </p:nvSpPr>
        <p:spPr>
          <a:xfrm>
            <a:off x="7271792" y="3501008"/>
            <a:ext cx="1980728" cy="36004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chemeClr val="accent4"/>
                </a:solidFill>
              </a:rPr>
              <a:t>Team </a:t>
            </a:r>
            <a:r>
              <a:rPr lang="en-US" sz="1500" b="1" dirty="0" err="1" smtClean="0">
                <a:solidFill>
                  <a:schemeClr val="accent4"/>
                </a:solidFill>
              </a:rPr>
              <a:t>Comunicazioni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323528" y="3717032"/>
            <a:ext cx="345638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it-IT" sz="2600" dirty="0" smtClean="0"/>
              <a:t> Nel </a:t>
            </a:r>
            <a:r>
              <a:rPr lang="it-IT" sz="2600" u="sng" dirty="0" smtClean="0"/>
              <a:t>primo</a:t>
            </a:r>
            <a:r>
              <a:rPr lang="it-IT" sz="2600" dirty="0" smtClean="0"/>
              <a:t> livello trovavamo 3 macro Gestioni:</a:t>
            </a:r>
          </a:p>
          <a:p>
            <a:pPr lvl="1">
              <a:buFont typeface="Courier New" pitchFamily="49" charset="0"/>
              <a:buChar char="o"/>
            </a:pPr>
            <a:r>
              <a:rPr lang="it-IT" sz="2600" dirty="0" smtClean="0"/>
              <a:t> </a:t>
            </a:r>
            <a:r>
              <a:rPr lang="it-IT" sz="2300" i="1" dirty="0" smtClean="0"/>
              <a:t>ricordavano la divisione nei vari team</a:t>
            </a:r>
          </a:p>
        </p:txBody>
      </p:sp>
      <p:sp>
        <p:nvSpPr>
          <p:cNvPr id="14" name="Segnaposto numero diapositiva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 animBg="1"/>
      <p:bldP spid="11" grpId="0" animBg="1"/>
      <p:bldP spid="12" grpId="0" animBg="1"/>
      <p:bldP spid="24" grpId="0"/>
      <p:bldP spid="25" grpId="0"/>
      <p:bldP spid="26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/>
          </p:cNvSpPr>
          <p:nvPr/>
        </p:nvSpPr>
        <p:spPr>
          <a:xfrm>
            <a:off x="395536" y="764704"/>
            <a:ext cx="7920880" cy="194421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PRIMA VERSIONE</a:t>
            </a:r>
          </a:p>
          <a:p>
            <a:pPr marL="0" indent="0"/>
            <a:r>
              <a:rPr lang="it-IT" dirty="0" smtClean="0"/>
              <a:t>   Nel </a:t>
            </a:r>
            <a:r>
              <a:rPr lang="it-IT" u="sng" dirty="0" smtClean="0"/>
              <a:t>secondo</a:t>
            </a:r>
            <a:r>
              <a:rPr lang="it-IT" dirty="0" smtClean="0"/>
              <a:t> livello venivano invece evidenziate la </a:t>
            </a:r>
            <a:r>
              <a:rPr lang="it-IT" i="1" dirty="0" smtClean="0"/>
              <a:t>funzionalità</a:t>
            </a:r>
            <a:r>
              <a:rPr lang="it-IT" dirty="0" smtClean="0"/>
              <a:t> di ogni team, così come erano state individuate all’inizio del progetto</a:t>
            </a:r>
          </a:p>
          <a:p>
            <a:pPr>
              <a:buNone/>
            </a:pPr>
            <a:endParaRPr lang="it-IT" sz="1400" dirty="0" smtClean="0"/>
          </a:p>
          <a:p>
            <a:pPr>
              <a:buNone/>
            </a:pPr>
            <a:r>
              <a:rPr lang="it-IT" dirty="0" smtClean="0"/>
              <a:t>	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95536" y="2924944"/>
            <a:ext cx="7920880" cy="367240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it-IT" sz="1400" dirty="0" smtClean="0"/>
          </a:p>
          <a:p>
            <a:pPr>
              <a:buNone/>
            </a:pPr>
            <a:r>
              <a:rPr lang="it-IT" dirty="0" smtClean="0"/>
              <a:t>	In particolar modo, per il team </a:t>
            </a:r>
            <a:r>
              <a:rPr lang="it-IT" b="1" dirty="0" smtClean="0"/>
              <a:t>MANAGEMENT</a:t>
            </a:r>
            <a:r>
              <a:rPr lang="it-IT" dirty="0" smtClean="0"/>
              <a:t> la suddivisione prevedeva 4 gestioni :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Pagamenti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Mensa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Orari</a:t>
            </a:r>
          </a:p>
          <a:p>
            <a:pPr marL="880110" lvl="1" indent="-514350">
              <a:buFont typeface="+mj-lt"/>
              <a:buAutoNum type="arabicParenR"/>
            </a:pPr>
            <a:r>
              <a:rPr lang="it-IT" sz="2800" b="1" dirty="0" smtClean="0">
                <a:solidFill>
                  <a:schemeClr val="accent4"/>
                </a:solidFill>
              </a:rPr>
              <a:t>Gestione Tirocinanti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46</a:t>
            </a:fld>
            <a:endParaRPr lang="it-IT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9170" y="1368152"/>
            <a:ext cx="5467126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t2.gstatic.com/images?q=tbn:ANd9GcT6YqZyA9nlPVkxi6YJL7K_fZEotKEgs1dZCuikjSK3ns2SJPAnsIJwfWjxm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192" y="3356992"/>
            <a:ext cx="1914525" cy="2390775"/>
          </a:xfrm>
          <a:prstGeom prst="rect">
            <a:avLst/>
          </a:prstGeom>
          <a:noFill/>
        </p:spPr>
      </p:pic>
      <p:sp>
        <p:nvSpPr>
          <p:cNvPr id="3" name="Rettangolo 2"/>
          <p:cNvSpPr/>
          <p:nvPr/>
        </p:nvSpPr>
        <p:spPr>
          <a:xfrm>
            <a:off x="463287" y="908720"/>
            <a:ext cx="518883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500" b="1" dirty="0" smtClean="0"/>
              <a:t>Cosa non andava bene?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827584" y="2060848"/>
            <a:ext cx="7344816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Suddivisione troppo astratta</a:t>
            </a:r>
          </a:p>
          <a:p>
            <a:pPr lvl="1"/>
            <a:r>
              <a:rPr lang="it-IT" i="1" dirty="0" smtClean="0"/>
              <a:t>Analisi poco approfondita delle funzionalità del sistema</a:t>
            </a:r>
          </a:p>
          <a:p>
            <a:pPr lvl="1"/>
            <a:endParaRPr lang="it-IT" i="1" dirty="0" smtClean="0"/>
          </a:p>
          <a:p>
            <a:pPr lvl="1"/>
            <a:endParaRPr lang="it-IT" dirty="0" smtClean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683568" y="3717032"/>
            <a:ext cx="7416824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-274320">
              <a:buSzPct val="95000"/>
              <a:buFont typeface="Wingdings" pitchFamily="2" charset="2"/>
              <a:buChar char="v"/>
            </a:pPr>
            <a:r>
              <a:rPr lang="it-IT" dirty="0" smtClean="0"/>
              <a:t>  </a:t>
            </a:r>
            <a:r>
              <a:rPr lang="it-IT" sz="2800" dirty="0" smtClean="0"/>
              <a:t>Bassa coesione nella suddivisione </a:t>
            </a:r>
          </a:p>
          <a:p>
            <a:pPr marL="274320" lvl="1" indent="-274320">
              <a:buSzPct val="95000"/>
              <a:buNone/>
            </a:pPr>
            <a:r>
              <a:rPr lang="it-IT" sz="2800" dirty="0" smtClean="0"/>
              <a:t>      di primo livello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47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0468" y="844996"/>
            <a:ext cx="5184020" cy="553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48</a:t>
            </a:fld>
            <a:endParaRPr lang="it-IT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2408" y="836712"/>
            <a:ext cx="5220072" cy="559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179512" y="2564904"/>
            <a:ext cx="3240360" cy="44644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sz="2500" dirty="0" smtClean="0"/>
              <a:t> I sottosistemi da 3 diventano 9: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2200" dirty="0" smtClean="0"/>
              <a:t> </a:t>
            </a:r>
            <a:r>
              <a:rPr lang="it-IT" sz="1700" dirty="0" smtClean="0"/>
              <a:t>Gestione </a:t>
            </a:r>
            <a:r>
              <a:rPr lang="it-IT" sz="1700" dirty="0" err="1" smtClean="0"/>
              <a:t>Utenze&amp;Accessi</a:t>
            </a:r>
            <a:endParaRPr lang="it-IT" sz="1700" dirty="0" smtClean="0"/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Servizi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Ricerca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Tirocinanti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Registro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Questionari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Eventi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Programma Educativo Annuale</a:t>
            </a:r>
          </a:p>
          <a:p>
            <a:pPr marL="365760" lvl="1" indent="0">
              <a:buFont typeface="Arial" pitchFamily="34" charset="0"/>
              <a:buChar char="•"/>
            </a:pPr>
            <a:r>
              <a:rPr lang="it-IT" sz="1700" dirty="0" smtClean="0"/>
              <a:t> Gestione Notifiche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88032" y="764704"/>
            <a:ext cx="3779912" cy="18002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b="1" dirty="0" smtClean="0"/>
              <a:t>VERSIONE DEFINITIVA</a:t>
            </a:r>
          </a:p>
          <a:p>
            <a:pPr marL="0" indent="0">
              <a:buNone/>
            </a:pPr>
            <a:r>
              <a:rPr lang="it-IT" sz="1000" b="1" dirty="0" smtClean="0"/>
              <a:t> </a:t>
            </a:r>
          </a:p>
          <a:p>
            <a:pPr marL="0" indent="0"/>
            <a:r>
              <a:rPr lang="it-IT" dirty="0" smtClean="0"/>
              <a:t> </a:t>
            </a:r>
            <a:r>
              <a:rPr lang="it-IT" sz="2700" dirty="0" smtClean="0"/>
              <a:t>Scompare la divisione su due livelli </a:t>
            </a:r>
          </a:p>
          <a:p>
            <a:pPr marL="0" indent="0">
              <a:buNone/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unpizzicodisalis.files.wordpress.com/2012/06/omino_bianc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3717032"/>
            <a:ext cx="2013760" cy="2129433"/>
          </a:xfrm>
          <a:prstGeom prst="rect">
            <a:avLst/>
          </a:prstGeom>
          <a:noFill/>
        </p:spPr>
      </p:pic>
      <p:sp>
        <p:nvSpPr>
          <p:cNvPr id="3" name="Rettangolo 2"/>
          <p:cNvSpPr/>
          <p:nvPr/>
        </p:nvSpPr>
        <p:spPr>
          <a:xfrm>
            <a:off x="323528" y="692696"/>
            <a:ext cx="6768752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100" b="1" dirty="0" smtClean="0"/>
              <a:t>Risultati ottenuti con questa versione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39552" y="1628800"/>
            <a:ext cx="7344816" cy="288032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 Decomposizione più funzionale </a:t>
            </a:r>
          </a:p>
          <a:p>
            <a:pPr>
              <a:buNone/>
            </a:pPr>
            <a:r>
              <a:rPr lang="it-IT" sz="1100" dirty="0" smtClean="0"/>
              <a:t>   </a:t>
            </a:r>
          </a:p>
          <a:p>
            <a:r>
              <a:rPr lang="it-IT" dirty="0" smtClean="0"/>
              <a:t> Maggiore visibilità dei sottosistemi</a:t>
            </a:r>
          </a:p>
          <a:p>
            <a:pPr lvl="1">
              <a:buNone/>
            </a:pPr>
            <a:r>
              <a:rPr lang="it-IT" sz="1000" i="1" dirty="0" smtClean="0"/>
              <a:t>  </a:t>
            </a:r>
            <a:endParaRPr lang="it-IT" sz="800" i="1" dirty="0" smtClean="0"/>
          </a:p>
          <a:p>
            <a:pPr lvl="1"/>
            <a:r>
              <a:rPr lang="it-IT" i="1" dirty="0" smtClean="0"/>
              <a:t>I sottosistemi sono di più piccole dimensioni e più indipendenti l’uno dall’altro</a:t>
            </a:r>
          </a:p>
          <a:p>
            <a:pPr lvl="1">
              <a:buNone/>
            </a:pPr>
            <a:r>
              <a:rPr lang="it-IT" sz="700" i="1" dirty="0" smtClean="0"/>
              <a:t> </a:t>
            </a:r>
          </a:p>
          <a:p>
            <a:pPr lvl="2"/>
            <a:r>
              <a:rPr lang="it-IT" dirty="0" smtClean="0"/>
              <a:t>Basso accoppiamento ed alta coesione</a:t>
            </a:r>
          </a:p>
          <a:p>
            <a:pPr lvl="2"/>
            <a:endParaRPr lang="it-IT" i="1" dirty="0" smtClean="0"/>
          </a:p>
          <a:p>
            <a:pPr lvl="1"/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7" name="Freccia a destra 6"/>
          <p:cNvSpPr/>
          <p:nvPr/>
        </p:nvSpPr>
        <p:spPr>
          <a:xfrm>
            <a:off x="2051720" y="6021288"/>
            <a:ext cx="740654" cy="288032"/>
          </a:xfrm>
          <a:prstGeom prst="rightArrow">
            <a:avLst>
              <a:gd name="adj1" fmla="val 57648"/>
              <a:gd name="adj2" fmla="val 652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771801" y="5949280"/>
            <a:ext cx="2376264" cy="50405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600" dirty="0" smtClean="0"/>
              <a:t>9 sottosistemi</a:t>
            </a:r>
            <a:endParaRPr lang="it-IT" sz="2600" i="1" dirty="0" smtClean="0">
              <a:solidFill>
                <a:schemeClr val="accent5"/>
              </a:solidFill>
            </a:endParaRPr>
          </a:p>
          <a:p>
            <a:pPr marL="365760" lvl="1" indent="0">
              <a:buNone/>
            </a:pPr>
            <a:endParaRPr lang="it-IT" sz="2400" i="1" dirty="0" smtClean="0">
              <a:solidFill>
                <a:schemeClr val="accent5"/>
              </a:solidFill>
            </a:endParaRPr>
          </a:p>
          <a:p>
            <a:pPr marL="365760" lvl="1" indent="0"/>
            <a:endParaRPr lang="it-IT" dirty="0" smtClean="0"/>
          </a:p>
          <a:p>
            <a:pPr marL="0" indent="0">
              <a:buNone/>
            </a:pPr>
            <a:r>
              <a:rPr lang="it-IT" sz="500" dirty="0" smtClean="0"/>
              <a:t> </a:t>
            </a:r>
          </a:p>
          <a:p>
            <a:pPr marL="0" indent="0">
              <a:buNone/>
            </a:pPr>
            <a:endParaRPr lang="it-IT" sz="26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39552" y="4725144"/>
            <a:ext cx="6336704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Rispetta l’euristica:</a:t>
            </a:r>
          </a:p>
          <a:p>
            <a:pPr marL="365760" lvl="1" indent="0">
              <a:buNone/>
            </a:pPr>
            <a:r>
              <a:rPr lang="it-IT" sz="2400" i="1" dirty="0" smtClean="0">
                <a:solidFill>
                  <a:schemeClr val="accent5"/>
                </a:solidFill>
              </a:rPr>
              <a:t>“ gli sviluppatori possono trattare ad ogni livello di astrazione un numero di concetti pari a 7±2”</a:t>
            </a:r>
          </a:p>
          <a:p>
            <a:pPr marL="365760" lvl="1" indent="0">
              <a:buNone/>
            </a:pPr>
            <a:endParaRPr lang="it-IT" sz="2400" i="1" dirty="0" smtClean="0">
              <a:solidFill>
                <a:schemeClr val="accent5"/>
              </a:solidFill>
            </a:endParaRPr>
          </a:p>
          <a:p>
            <a:pPr marL="365760" lvl="1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sz="500" dirty="0" smtClean="0"/>
              <a:t> </a:t>
            </a:r>
          </a:p>
          <a:p>
            <a:pPr marL="0" indent="0">
              <a:buNone/>
            </a:pPr>
            <a:endParaRPr lang="it-IT" sz="2600" dirty="0"/>
          </a:p>
        </p:txBody>
      </p:sp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08520" y="0"/>
            <a:ext cx="5616624" cy="68580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987824" y="188640"/>
            <a:ext cx="2232248" cy="144016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5436096" y="0"/>
            <a:ext cx="3707904" cy="98072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6587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3429277" y="476672"/>
            <a:ext cx="2600392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Mapping</a:t>
            </a:r>
            <a:r>
              <a:rPr lang="it-IT" sz="4800" b="1" dirty="0" smtClean="0">
                <a:latin typeface="+mj-lt"/>
              </a:rPr>
              <a:t> </a:t>
            </a:r>
          </a:p>
          <a:p>
            <a:pPr algn="ctr"/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23528" y="1795352"/>
            <a:ext cx="8496944" cy="24257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La </a:t>
            </a:r>
            <a:r>
              <a:rPr lang="en-US" sz="2400" dirty="0" err="1" smtClean="0"/>
              <a:t>trasformazione</a:t>
            </a:r>
            <a:r>
              <a:rPr lang="en-US" sz="2400" dirty="0" smtClean="0"/>
              <a:t> da </a:t>
            </a:r>
            <a:r>
              <a:rPr lang="en-US" sz="2400" dirty="0" err="1" smtClean="0"/>
              <a:t>noi</a:t>
            </a:r>
            <a:r>
              <a:rPr lang="en-US" sz="2400" dirty="0" smtClean="0"/>
              <a:t> </a:t>
            </a:r>
            <a:r>
              <a:rPr lang="en-US" sz="2400" dirty="0" err="1" smtClean="0"/>
              <a:t>adottata</a:t>
            </a:r>
            <a:r>
              <a:rPr lang="en-US" sz="2400" dirty="0" smtClean="0"/>
              <a:t> in </a:t>
            </a:r>
            <a:r>
              <a:rPr lang="en-US" sz="2400" dirty="0" err="1" smtClean="0"/>
              <a:t>fase</a:t>
            </a:r>
            <a:r>
              <a:rPr lang="en-US" sz="2400" dirty="0" smtClean="0"/>
              <a:t> di mapping è </a:t>
            </a:r>
            <a:r>
              <a:rPr lang="en-US" sz="2400" dirty="0" err="1" smtClean="0"/>
              <a:t>stata</a:t>
            </a:r>
            <a:r>
              <a:rPr lang="en-US" sz="2400" dirty="0" smtClean="0"/>
              <a:t> di </a:t>
            </a:r>
            <a:r>
              <a:rPr lang="en-US" sz="2400" dirty="0" err="1" smtClean="0"/>
              <a:t>tipo</a:t>
            </a:r>
            <a:r>
              <a:rPr lang="en-US" sz="2400" dirty="0" smtClean="0"/>
              <a:t> “Forward engineering”.  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r>
              <a:rPr lang="en-US" sz="2400" dirty="0" smtClean="0"/>
              <a:t>Si è </a:t>
            </a:r>
            <a:r>
              <a:rPr lang="en-US" sz="2400" dirty="0" err="1" smtClean="0"/>
              <a:t>partiti</a:t>
            </a:r>
            <a:r>
              <a:rPr lang="en-US" sz="2400" dirty="0" smtClean="0"/>
              <a:t> da un </a:t>
            </a:r>
            <a:r>
              <a:rPr lang="en-US" sz="2400" dirty="0" err="1" smtClean="0"/>
              <a:t>modello</a:t>
            </a:r>
            <a:r>
              <a:rPr lang="en-US" sz="2400" dirty="0" smtClean="0"/>
              <a:t> ad </a:t>
            </a:r>
            <a:r>
              <a:rPr lang="en-US" sz="2400" dirty="0" err="1" smtClean="0"/>
              <a:t>oggetti</a:t>
            </a:r>
            <a:r>
              <a:rPr lang="en-US" sz="2400" dirty="0" smtClean="0"/>
              <a:t>, </a:t>
            </a:r>
            <a:r>
              <a:rPr lang="en-US" sz="2400" dirty="0" err="1" smtClean="0"/>
              <a:t>ottenuto</a:t>
            </a:r>
            <a:r>
              <a:rPr lang="en-US" sz="2400" dirty="0" smtClean="0"/>
              <a:t> </a:t>
            </a:r>
            <a:r>
              <a:rPr lang="en-US" sz="2400" dirty="0" err="1" smtClean="0"/>
              <a:t>dalle</a:t>
            </a:r>
            <a:r>
              <a:rPr lang="en-US" sz="2400" dirty="0" smtClean="0"/>
              <a:t> </a:t>
            </a:r>
            <a:r>
              <a:rPr lang="en-US" sz="2400" dirty="0" err="1" smtClean="0"/>
              <a:t>fasi</a:t>
            </a:r>
            <a:r>
              <a:rPr lang="en-US" sz="2400" dirty="0" smtClean="0"/>
              <a:t> di </a:t>
            </a:r>
            <a:r>
              <a:rPr lang="en-US" sz="2400" dirty="0"/>
              <a:t>S</a:t>
            </a:r>
            <a:r>
              <a:rPr lang="en-US" sz="2400" dirty="0" smtClean="0"/>
              <a:t>ystem design e Object design, dal quale è </a:t>
            </a:r>
            <a:r>
              <a:rPr lang="en-US" sz="2400" dirty="0" err="1" smtClean="0"/>
              <a:t>stato</a:t>
            </a:r>
            <a:r>
              <a:rPr lang="en-US" sz="2400" dirty="0" smtClean="0"/>
              <a:t> </a:t>
            </a:r>
            <a:r>
              <a:rPr lang="en-US" sz="2400" dirty="0" err="1" smtClean="0"/>
              <a:t>prodotto</a:t>
            </a:r>
            <a:r>
              <a:rPr lang="en-US" sz="2400" dirty="0" smtClean="0"/>
              <a:t> </a:t>
            </a:r>
            <a:r>
              <a:rPr lang="en-US" sz="2400" dirty="0" err="1" smtClean="0"/>
              <a:t>il</a:t>
            </a:r>
            <a:r>
              <a:rPr lang="en-US" sz="2400" dirty="0" smtClean="0"/>
              <a:t> </a:t>
            </a:r>
            <a:r>
              <a:rPr lang="en-US" sz="2400" dirty="0" err="1" smtClean="0"/>
              <a:t>codice</a:t>
            </a:r>
            <a:r>
              <a:rPr lang="en-US" sz="2400" dirty="0" smtClean="0"/>
              <a:t> </a:t>
            </a:r>
            <a:r>
              <a:rPr lang="en-US" sz="2400" dirty="0" err="1" smtClean="0"/>
              <a:t>sorgente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64088" y="3717032"/>
            <a:ext cx="324639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32560" y="620688"/>
            <a:ext cx="87092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Convenzioni usate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43775" y="1268760"/>
            <a:ext cx="8313859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3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delle tabelle del database iniziano con una lettera maiuscola.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dei campi del database iniziano con una lettera minuscola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composti da due o più parole, devono essere separati da un underscore (es </a:t>
            </a:r>
            <a:r>
              <a:rPr lang="it-IT" sz="2400" dirty="0" err="1" smtClean="0"/>
              <a:t>personale_asilo</a:t>
            </a:r>
            <a:r>
              <a:rPr lang="it-IT" sz="24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endParaRPr lang="it-IT" sz="2400" dirty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 nomi degli attributi delle classi che fanno riferimento ai campi composti da più parole devono avere l’iniziale della seconda parola maiuscola (es </a:t>
            </a:r>
            <a:r>
              <a:rPr lang="it-IT" sz="2400" dirty="0" err="1" smtClean="0"/>
              <a:t>personaleAsilo</a:t>
            </a:r>
            <a:r>
              <a:rPr lang="it-IT" sz="2400" dirty="0" smtClean="0"/>
              <a:t>)</a:t>
            </a:r>
          </a:p>
          <a:p>
            <a:endParaRPr lang="it-IT" sz="20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335055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riferimenti(1)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1196752"/>
            <a:ext cx="8208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 smtClean="0"/>
              <a:t>Per poter mappare classi che hanno associazioni uno-a-uno unidirezionali abbiamo inserito il riferimento nella classe che fa uso delle funzionalità dell’altra classe. </a:t>
            </a:r>
            <a:endParaRPr lang="it-IT" sz="1600" dirty="0" smtClean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2304748"/>
            <a:ext cx="9144000" cy="44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9304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riferimenti(2)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11560" y="1122422"/>
            <a:ext cx="7992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/>
              <a:t>Per poter mappare delle classi che hanno associazioni del tipo </a:t>
            </a:r>
            <a:r>
              <a:rPr lang="it-IT" sz="2200" dirty="0" smtClean="0"/>
              <a:t>uno-a-molti abbiamo inserito nella classe del lato a uno una variabile che fa riferimento alla classe del lato a molti. </a:t>
            </a:r>
            <a:endParaRPr lang="it-IT" sz="16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2230418"/>
            <a:ext cx="9144000" cy="462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34037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19481" y="55100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Mappare associazioni in collezioni e riferimenti(3)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611560" y="1122422"/>
            <a:ext cx="7992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200" dirty="0"/>
              <a:t>Per poter mappare delle classi che hanno associazioni del tipo molti-a-molti abbiamo creato nuove classi che contengono i riferimenti delle classi coinvolte nella relazione</a:t>
            </a:r>
            <a:r>
              <a:rPr lang="it-IT" sz="2200" dirty="0" smtClean="0"/>
              <a:t>. </a:t>
            </a:r>
            <a:endParaRPr lang="it-IT" sz="16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054" y="2230418"/>
            <a:ext cx="8698873" cy="46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5771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571907"/>
            <a:ext cx="87092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smtClean="0">
                <a:latin typeface="+mj-lt"/>
              </a:rPr>
              <a:t>Ereditarietà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23528" y="1196752"/>
            <a:ext cx="84249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Diagramma ER comprende solo classi specifiche.</a:t>
            </a:r>
          </a:p>
          <a:p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E’ stato scelto un </a:t>
            </a:r>
            <a:r>
              <a:rPr lang="it-IT" sz="2400" dirty="0" err="1" smtClean="0"/>
              <a:t>mapping</a:t>
            </a:r>
            <a:r>
              <a:rPr lang="it-IT" sz="2400" dirty="0" smtClean="0"/>
              <a:t> verticale per suddividere le funzionalità comuni da quelle specifiche in modo da semplificare l’implementazione e sfruttare al meglio il concetto di programmazione orientata ad oggetti.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Un esempio concreto (</a:t>
            </a:r>
            <a:r>
              <a:rPr lang="it-IT" sz="2400" u="sng" dirty="0" smtClean="0"/>
              <a:t>utente</a:t>
            </a:r>
            <a:r>
              <a:rPr lang="it-IT" sz="2400" dirty="0" smtClean="0"/>
              <a:t>) estesa da (</a:t>
            </a:r>
            <a:r>
              <a:rPr lang="it-IT" sz="2400" u="sng" dirty="0" smtClean="0"/>
              <a:t>genitore, </a:t>
            </a:r>
            <a:r>
              <a:rPr lang="it-IT" sz="2400" u="sng" dirty="0" err="1" smtClean="0"/>
              <a:t>psicopedagogo</a:t>
            </a:r>
            <a:r>
              <a:rPr lang="it-IT" sz="2400" u="sng" dirty="0" smtClean="0"/>
              <a:t>, tirocinante</a:t>
            </a:r>
            <a:r>
              <a:rPr lang="it-IT" sz="2400" dirty="0" smtClean="0"/>
              <a:t>……).</a:t>
            </a:r>
          </a:p>
        </p:txBody>
      </p:sp>
    </p:spTree>
    <p:extLst>
      <p:ext uri="{BB962C8B-B14F-4D97-AF65-F5344CB8AC3E}">
        <p14:creationId xmlns:p14="http://schemas.microsoft.com/office/powerpoint/2010/main" xmlns="" val="1080303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3072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Problematiche 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71865" y="3861046"/>
            <a:ext cx="5430682" cy="252483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-1498376" y="1281295"/>
            <a:ext cx="643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232560" y="1338446"/>
            <a:ext cx="870929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Implementazione soggetta alle modifiche apportate al database</a:t>
            </a:r>
          </a:p>
          <a:p>
            <a:endParaRPr lang="it-IT" sz="23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Modifiche ai tipi dei dati (es. numero civico da </a:t>
            </a:r>
            <a:r>
              <a:rPr lang="it-IT" sz="2300" dirty="0" err="1" smtClean="0"/>
              <a:t>int</a:t>
            </a:r>
            <a:r>
              <a:rPr lang="it-IT" sz="2300" dirty="0" smtClean="0"/>
              <a:t> a </a:t>
            </a:r>
            <a:r>
              <a:rPr lang="it-IT" sz="2300" dirty="0" err="1" smtClean="0"/>
              <a:t>String</a:t>
            </a:r>
            <a:r>
              <a:rPr lang="it-IT" sz="2300" dirty="0" smtClean="0"/>
              <a:t>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Sbavature commesse in fase di </a:t>
            </a:r>
            <a:r>
              <a:rPr lang="it-IT" sz="2300" dirty="0" err="1" smtClean="0"/>
              <a:t>mapping</a:t>
            </a:r>
            <a:r>
              <a:rPr lang="it-IT" sz="2300" dirty="0" smtClean="0"/>
              <a:t> (modifiche di associazioni)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Errori di nomenclatura (Convenzioni citate)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300" dirty="0" smtClean="0"/>
              <a:t>Campi mancanti (es. Genitore)</a:t>
            </a:r>
            <a:endParaRPr lang="it-IT" sz="2300" dirty="0"/>
          </a:p>
        </p:txBody>
      </p:sp>
    </p:spTree>
    <p:extLst>
      <p:ext uri="{BB962C8B-B14F-4D97-AF65-F5344CB8AC3E}">
        <p14:creationId xmlns:p14="http://schemas.microsoft.com/office/powerpoint/2010/main" xmlns="" val="32595272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2560" y="476672"/>
            <a:ext cx="8709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smtClean="0">
                <a:latin typeface="+mj-lt"/>
              </a:rPr>
              <a:t>Aspetti positivi 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95536" y="1412776"/>
            <a:ext cx="806489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Implementate le funzionalità ad alta priorità nonostante i problemi incontrati.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6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600" dirty="0" smtClean="0"/>
              <a:t>Ottenuta una buona manutenibilità grazie alla specializzazione delle classi.</a:t>
            </a:r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it-IT" sz="2400" dirty="0" smtClean="0"/>
          </a:p>
          <a:p>
            <a:endParaRPr lang="it-IT" sz="2000" dirty="0" smtClean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78771" y="3513759"/>
            <a:ext cx="4681661" cy="33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6991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asilo.milano.it/images/asilo-nido-.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420888"/>
            <a:ext cx="4120794" cy="3704481"/>
          </a:xfrm>
          <a:prstGeom prst="rect">
            <a:avLst/>
          </a:prstGeom>
          <a:noFill/>
        </p:spPr>
      </p:pic>
      <p:sp>
        <p:nvSpPr>
          <p:cNvPr id="2" name="CasellaDiTesto 1"/>
          <p:cNvSpPr txBox="1"/>
          <p:nvPr/>
        </p:nvSpPr>
        <p:spPr>
          <a:xfrm>
            <a:off x="500034" y="664820"/>
            <a:ext cx="8142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683568" y="2060848"/>
            <a:ext cx="7886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 smtClean="0"/>
              <a:t>Il nostro sistema permette di gestire gli eventi che coinvolgono gli iscritti all’asilo.</a:t>
            </a:r>
          </a:p>
        </p:txBody>
      </p:sp>
      <p:pic>
        <p:nvPicPr>
          <p:cNvPr id="14340" name="Picture 4" descr="http://us.cdn3.123rf.com/168nwm/skvoor/skvoor1011/skvoor101100011/8351613-calendario-di-azienda-di-uomo-3d-rendering-illustrazione-isolato-su-bianc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996952"/>
            <a:ext cx="2664296" cy="2664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87624" y="2564904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Pagamenti</a:t>
            </a:r>
            <a:endParaRPr lang="it-IT" sz="4800" b="1" dirty="0"/>
          </a:p>
        </p:txBody>
      </p:sp>
    </p:spTree>
    <p:extLst>
      <p:ext uri="{BB962C8B-B14F-4D97-AF65-F5344CB8AC3E}">
        <p14:creationId xmlns="" xmlns:p14="http://schemas.microsoft.com/office/powerpoint/2010/main" val="286565772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71473" y="0"/>
            <a:ext cx="79609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2050" name="Picture 2" descr="C:\Users\Amministratore\Desktop\Lucidi lezioni\Ingegneria del software\at-silo\RAD\Casi d'uso\Atsilo3\Eventi\diagramma event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404" y="824262"/>
            <a:ext cx="7353620" cy="6033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mministratore\Desktop\list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28792" y="-863068"/>
            <a:ext cx="15419368" cy="7721068"/>
          </a:xfrm>
          <a:prstGeom prst="rect">
            <a:avLst/>
          </a:prstGeom>
          <a:noFill/>
        </p:spPr>
      </p:pic>
      <p:sp>
        <p:nvSpPr>
          <p:cNvPr id="7" name="Rettangolo 6"/>
          <p:cNvSpPr/>
          <p:nvPr/>
        </p:nvSpPr>
        <p:spPr>
          <a:xfrm>
            <a:off x="785786" y="4643446"/>
            <a:ext cx="81066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400" dirty="0" smtClean="0"/>
              <a:t>Gli eventi vengono filtrati a seconda dell’utente che effettua il login e </a:t>
            </a:r>
            <a:r>
              <a:rPr lang="it-IT" sz="2400" b="1" dirty="0" smtClean="0"/>
              <a:t>mostrati </a:t>
            </a:r>
            <a:r>
              <a:rPr lang="it-IT" sz="2400" dirty="0" smtClean="0"/>
              <a:t>per la data selezionata</a:t>
            </a:r>
          </a:p>
        </p:txBody>
      </p:sp>
      <p:sp>
        <p:nvSpPr>
          <p:cNvPr id="4" name="Rettangolo 3"/>
          <p:cNvSpPr/>
          <p:nvPr/>
        </p:nvSpPr>
        <p:spPr>
          <a:xfrm>
            <a:off x="785786" y="5661248"/>
            <a:ext cx="79626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400" dirty="0" smtClean="0"/>
              <a:t>L’utente può selezionare l’evento da modificare </a:t>
            </a:r>
            <a:r>
              <a:rPr lang="it-IT" sz="2400" b="1" dirty="0" smtClean="0"/>
              <a:t>solo</a:t>
            </a:r>
            <a:r>
              <a:rPr lang="it-IT" sz="2400" dirty="0" smtClean="0"/>
              <a:t> se ne è l’autore</a:t>
            </a:r>
          </a:p>
        </p:txBody>
      </p:sp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156663"/>
            <a:ext cx="8607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Nella progettazione della gestione eventi si è scelto di supportare l’usabilità e la sicurezza a discapito della complessità e della </a:t>
            </a:r>
            <a:r>
              <a:rPr lang="it-IT" sz="2400" dirty="0" err="1" smtClean="0"/>
              <a:t>manutenibilità</a:t>
            </a:r>
            <a:r>
              <a:rPr lang="it-IT" sz="2400" dirty="0" smtClean="0"/>
              <a:t>.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500034" y="404664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Sicurezza e Usabilità vs Complessità e </a:t>
            </a:r>
            <a:r>
              <a:rPr lang="it-IT" sz="2800" b="1" dirty="0" err="1" smtClean="0">
                <a:latin typeface="+mj-lt"/>
              </a:rPr>
              <a:t>Manutenibilità</a:t>
            </a:r>
            <a:endParaRPr lang="it-IT" sz="2800" b="1" dirty="0" smtClean="0">
              <a:latin typeface="+mj-lt"/>
            </a:endParaRP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57158" y="3739568"/>
            <a:ext cx="6087050" cy="235372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smtClean="0">
                <a:solidFill>
                  <a:srgbClr val="00B050"/>
                </a:solidFill>
              </a:rPr>
              <a:t>Pro</a:t>
            </a:r>
          </a:p>
          <a:p>
            <a:pPr lvl="1"/>
            <a:r>
              <a:rPr lang="it-IT" dirty="0" smtClean="0"/>
              <a:t> Interfacce uniche per ogni tipologia d’utente</a:t>
            </a:r>
          </a:p>
          <a:p>
            <a:pPr lvl="1"/>
            <a:r>
              <a:rPr lang="it-IT" dirty="0" smtClean="0"/>
              <a:t> Input controllati</a:t>
            </a:r>
          </a:p>
          <a:p>
            <a:pPr lvl="1"/>
            <a:r>
              <a:rPr lang="it-IT" dirty="0" smtClean="0"/>
              <a:t> Minore possibilità di introdurre errori</a:t>
            </a:r>
          </a:p>
        </p:txBody>
      </p:sp>
      <p:pic>
        <p:nvPicPr>
          <p:cNvPr id="8194" name="Picture 2" descr="http://www.scuoladirespiro.com/images/Spuntacon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3933056"/>
            <a:ext cx="2294150" cy="22875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 txBox="1">
            <a:spLocks/>
          </p:cNvSpPr>
          <p:nvPr/>
        </p:nvSpPr>
        <p:spPr>
          <a:xfrm>
            <a:off x="683568" y="2204864"/>
            <a:ext cx="4896544" cy="266429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Contro</a:t>
            </a:r>
          </a:p>
          <a:p>
            <a:pPr lvl="1"/>
            <a:r>
              <a:rPr lang="it-IT" dirty="0" smtClean="0"/>
              <a:t> </a:t>
            </a:r>
            <a:r>
              <a:rPr lang="it-IT" sz="2800" dirty="0" smtClean="0"/>
              <a:t>Difficile da gestire</a:t>
            </a:r>
          </a:p>
          <a:p>
            <a:pPr lvl="1"/>
            <a:r>
              <a:rPr lang="it-IT" sz="2800" dirty="0" smtClean="0"/>
              <a:t> Introduzione di controlli </a:t>
            </a:r>
          </a:p>
          <a:p>
            <a:pPr lvl="1"/>
            <a:r>
              <a:rPr lang="it-IT" sz="2800" dirty="0" smtClean="0"/>
              <a:t> Difficoltà nell’aggiunta di nuove tipologie d’utenti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539552" y="592812"/>
            <a:ext cx="8142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pic>
        <p:nvPicPr>
          <p:cNvPr id="6146" name="Picture 2" descr="http://www.newnotizie.it/wp-content/uploads/2011/09/omino-s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2276872"/>
            <a:ext cx="2016029" cy="2301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upieditoria.it/images/omino%20lucchet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276872"/>
            <a:ext cx="2592288" cy="2592289"/>
          </a:xfrm>
          <a:prstGeom prst="rect">
            <a:avLst/>
          </a:prstGeom>
          <a:noFill/>
        </p:spPr>
      </p:pic>
      <p:sp>
        <p:nvSpPr>
          <p:cNvPr id="6" name="CasellaDiTesto 5"/>
          <p:cNvSpPr txBox="1"/>
          <p:nvPr/>
        </p:nvSpPr>
        <p:spPr>
          <a:xfrm>
            <a:off x="467544" y="592812"/>
            <a:ext cx="8142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323528" y="1772816"/>
            <a:ext cx="828092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t-IT" sz="2500" dirty="0" smtClean="0"/>
              <a:t>Si è scelto di supportare la </a:t>
            </a:r>
            <a:r>
              <a:rPr lang="it-IT" sz="2500" i="1" dirty="0" smtClean="0"/>
              <a:t>sicurezza</a:t>
            </a:r>
            <a:r>
              <a:rPr lang="it-IT" sz="2500" dirty="0" smtClean="0"/>
              <a:t> e </a:t>
            </a:r>
            <a:r>
              <a:rPr lang="it-IT" sz="2500" i="1" dirty="0" smtClean="0"/>
              <a:t>l’usabilità</a:t>
            </a:r>
            <a:r>
              <a:rPr lang="it-IT" sz="2500" dirty="0" smtClean="0"/>
              <a:t> in quanto requisito fondamentale del nostro sistema.</a:t>
            </a:r>
          </a:p>
          <a:p>
            <a:pPr algn="just">
              <a:buFont typeface="Wingdings" pitchFamily="2" charset="2"/>
              <a:buChar char="v"/>
            </a:pPr>
            <a:endParaRPr lang="it-IT" sz="2500" dirty="0" smtClean="0"/>
          </a:p>
          <a:p>
            <a:pPr algn="just"/>
            <a:endParaRPr lang="it-IT" sz="2500" dirty="0" smtClean="0"/>
          </a:p>
          <a:p>
            <a:pPr algn="just">
              <a:buFont typeface="Wingdings" pitchFamily="2" charset="2"/>
              <a:buChar char="v"/>
            </a:pPr>
            <a:r>
              <a:rPr lang="it-IT" sz="2500" dirty="0" smtClean="0"/>
              <a:t>Non è stato possibile ricercare una </a:t>
            </a:r>
          </a:p>
          <a:p>
            <a:pPr algn="just"/>
            <a:r>
              <a:rPr lang="it-IT" sz="2500" dirty="0" smtClean="0"/>
              <a:t>soluzione che fornisse la stessa sicurezza </a:t>
            </a:r>
          </a:p>
          <a:p>
            <a:pPr algn="just"/>
            <a:r>
              <a:rPr lang="it-IT" sz="2500" dirty="0" smtClean="0"/>
              <a:t>con una complessità minore.</a:t>
            </a:r>
          </a:p>
        </p:txBody>
      </p:sp>
    </p:spTree>
    <p:extLst>
      <p:ext uri="{BB962C8B-B14F-4D97-AF65-F5344CB8AC3E}">
        <p14:creationId xmlns="" xmlns:p14="http://schemas.microsoft.com/office/powerpoint/2010/main" val="1558746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00034" y="332656"/>
            <a:ext cx="81423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/>
              <a:t>Gestione Eventi</a:t>
            </a:r>
          </a:p>
          <a:p>
            <a:pPr algn="ctr"/>
            <a:r>
              <a:rPr lang="it-IT" sz="2800" b="1" dirty="0" smtClean="0">
                <a:latin typeface="+mj-lt"/>
              </a:rPr>
              <a:t>Singleton Pattern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14282" y="1700808"/>
            <a:ext cx="878687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400" dirty="0" smtClean="0"/>
              <a:t>Durante tutta la fase di implementazione abbiamo utilizzato il design pattern “singleton”. </a:t>
            </a:r>
          </a:p>
          <a:p>
            <a:pPr algn="just"/>
            <a:r>
              <a:rPr lang="it-IT" sz="1500" dirty="0" smtClean="0"/>
              <a:t> </a:t>
            </a:r>
          </a:p>
          <a:p>
            <a:pPr algn="just"/>
            <a:r>
              <a:rPr lang="it-IT" sz="2400" dirty="0" smtClean="0"/>
              <a:t>Questo pattern di tipo </a:t>
            </a:r>
            <a:r>
              <a:rPr lang="it-IT" sz="2400" dirty="0" err="1" smtClean="0"/>
              <a:t>creazionale</a:t>
            </a:r>
            <a:r>
              <a:rPr lang="it-IT" sz="2400" dirty="0" smtClean="0"/>
              <a:t> permette di realizzare una sola istanza di una determinata classe fornendo un punto d’accesso globale a tale istanza.</a:t>
            </a:r>
          </a:p>
        </p:txBody>
      </p:sp>
      <p:pic>
        <p:nvPicPr>
          <p:cNvPr id="7170" name="Picture 2" descr="C:\Users\Amministratore\Desktop\eventi\singleton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325" y="4005064"/>
            <a:ext cx="7377067" cy="714380"/>
          </a:xfrm>
          <a:prstGeom prst="rect">
            <a:avLst/>
          </a:prstGeom>
          <a:noFill/>
        </p:spPr>
      </p:pic>
      <p:pic>
        <p:nvPicPr>
          <p:cNvPr id="7171" name="Picture 3" descr="C:\Users\Amministratore\Desktop\eventi\singleton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012" y="4797152"/>
            <a:ext cx="4500594" cy="1755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87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728673" y="476672"/>
            <a:ext cx="400160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800" b="1" dirty="0" err="1" smtClean="0">
                <a:latin typeface="+mj-lt"/>
              </a:rPr>
              <a:t>Testing</a:t>
            </a:r>
            <a:endParaRPr lang="it-IT" sz="4800" b="1" dirty="0" smtClean="0">
              <a:latin typeface="+mj-lt"/>
            </a:endParaRPr>
          </a:p>
          <a:p>
            <a:pPr algn="ctr"/>
            <a:r>
              <a:rPr lang="it-IT" sz="2800" b="1" dirty="0" err="1" smtClean="0">
                <a:latin typeface="+mj-lt"/>
              </a:rPr>
              <a:t>Testing</a:t>
            </a:r>
            <a:r>
              <a:rPr lang="it-IT" sz="2800" b="1" dirty="0" smtClean="0">
                <a:latin typeface="+mj-lt"/>
              </a:rPr>
              <a:t> effettuato su KIDS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563888" y="3789040"/>
            <a:ext cx="4968552" cy="237626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 err="1" smtClean="0"/>
              <a:t>Obiettivo</a:t>
            </a:r>
            <a:r>
              <a:rPr lang="en-US" sz="2600" b="1" dirty="0" smtClean="0"/>
              <a:t> del </a:t>
            </a:r>
            <a:r>
              <a:rPr lang="en-US" sz="2600" b="1" u="sng" dirty="0" err="1" smtClean="0"/>
              <a:t>nostro</a:t>
            </a:r>
            <a:r>
              <a:rPr lang="en-US" sz="2600" b="1" dirty="0" smtClean="0"/>
              <a:t> testing</a:t>
            </a:r>
            <a:r>
              <a:rPr lang="en-US" sz="2600" dirty="0" smtClean="0"/>
              <a:t>: </a:t>
            </a:r>
            <a:r>
              <a:rPr lang="en-US" sz="2600" dirty="0" err="1" smtClean="0"/>
              <a:t>verificare</a:t>
            </a:r>
            <a:r>
              <a:rPr lang="en-US" sz="2600" dirty="0" smtClean="0"/>
              <a:t> </a:t>
            </a:r>
            <a:r>
              <a:rPr lang="en-US" sz="2600" dirty="0" err="1" smtClean="0"/>
              <a:t>l’affidabilità</a:t>
            </a:r>
            <a:r>
              <a:rPr lang="en-US" sz="2600" dirty="0" smtClean="0"/>
              <a:t> del </a:t>
            </a:r>
            <a:r>
              <a:rPr lang="en-US" sz="2600" dirty="0" err="1" smtClean="0"/>
              <a:t>sistema</a:t>
            </a:r>
            <a:r>
              <a:rPr lang="en-US" sz="2600" dirty="0" smtClean="0"/>
              <a:t> Kids, </a:t>
            </a:r>
            <a:r>
              <a:rPr lang="en-US" sz="2600" dirty="0" err="1" smtClean="0"/>
              <a:t>cioè</a:t>
            </a:r>
            <a:r>
              <a:rPr lang="en-US" sz="2600" dirty="0" smtClean="0"/>
              <a:t> la </a:t>
            </a:r>
            <a:r>
              <a:rPr lang="en-US" sz="2600" dirty="0" err="1" smtClean="0"/>
              <a:t>sua</a:t>
            </a:r>
            <a:r>
              <a:rPr lang="en-US" sz="2600" dirty="0" smtClean="0"/>
              <a:t> </a:t>
            </a:r>
            <a:r>
              <a:rPr lang="en-US" sz="2600" dirty="0" err="1" smtClean="0"/>
              <a:t>corretta</a:t>
            </a:r>
            <a:r>
              <a:rPr lang="en-US" sz="2600" dirty="0" smtClean="0"/>
              <a:t> </a:t>
            </a:r>
            <a:r>
              <a:rPr lang="en-US" sz="2600" dirty="0" err="1" smtClean="0"/>
              <a:t>funzionalità</a:t>
            </a:r>
            <a:r>
              <a:rPr lang="en-US" sz="2600" dirty="0" smtClean="0"/>
              <a:t> </a:t>
            </a:r>
            <a:r>
              <a:rPr lang="en-US" sz="2600" dirty="0" err="1" smtClean="0"/>
              <a:t>nella</a:t>
            </a:r>
            <a:r>
              <a:rPr lang="en-US" sz="2600" dirty="0" smtClean="0"/>
              <a:t> </a:t>
            </a:r>
            <a:r>
              <a:rPr lang="en-US" sz="2600" dirty="0" err="1" smtClean="0"/>
              <a:t>gestione</a:t>
            </a:r>
            <a:r>
              <a:rPr lang="en-US" sz="2600" dirty="0" smtClean="0"/>
              <a:t> </a:t>
            </a:r>
            <a:r>
              <a:rPr lang="en-US" sz="2600" dirty="0" err="1" smtClean="0"/>
              <a:t>degli</a:t>
            </a:r>
            <a:r>
              <a:rPr lang="en-US" sz="2600" dirty="0" smtClean="0"/>
              <a:t> input</a:t>
            </a:r>
            <a:endParaRPr lang="en-US" sz="2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39552" y="1988840"/>
            <a:ext cx="8424936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OBIETTIVO:</a:t>
            </a:r>
            <a:r>
              <a:rPr lang="it-IT" dirty="0" smtClean="0"/>
              <a:t> </a:t>
            </a:r>
            <a:r>
              <a:rPr lang="it-IT" sz="2700" dirty="0" smtClean="0"/>
              <a:t>trovare le differenze tra il comportamento atteso specificato attraverso il modello del sistema e il comportamento osservato dal sistema implementato.</a:t>
            </a:r>
            <a:endParaRPr lang="en-US" sz="2700" dirty="0"/>
          </a:p>
        </p:txBody>
      </p:sp>
      <p:pic>
        <p:nvPicPr>
          <p:cNvPr id="5122" name="Picture 2" descr="http://www.competence.co.in/images/software-test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364" y="3330277"/>
            <a:ext cx="2857500" cy="3267075"/>
          </a:xfrm>
          <a:prstGeom prst="rect">
            <a:avLst/>
          </a:prstGeom>
          <a:noFill/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66</a:t>
            </a:fld>
            <a:endParaRPr lang="it-IT"/>
          </a:p>
        </p:txBody>
      </p:sp>
      <p:sp>
        <p:nvSpPr>
          <p:cNvPr id="7" name="Gallone 6">
            <a:hlinkClick r:id="rId4" action="ppaction://hlinksldjump"/>
          </p:cNvPr>
          <p:cNvSpPr/>
          <p:nvPr/>
        </p:nvSpPr>
        <p:spPr>
          <a:xfrm>
            <a:off x="7884368" y="6021288"/>
            <a:ext cx="432048" cy="360040"/>
          </a:xfrm>
          <a:prstGeom prst="chevron">
            <a:avLst>
              <a:gd name="adj" fmla="val 4082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15587468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539552" y="1556792"/>
            <a:ext cx="7488832" cy="129614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 smtClean="0"/>
              <a:t>Le </a:t>
            </a:r>
            <a:r>
              <a:rPr lang="en-US" dirty="0" err="1" smtClean="0"/>
              <a:t>funzionalità</a:t>
            </a:r>
            <a:r>
              <a:rPr lang="en-US" dirty="0" smtClean="0"/>
              <a:t> testate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quelle</a:t>
            </a:r>
            <a:r>
              <a:rPr lang="en-US" dirty="0" smtClean="0"/>
              <a:t> indicate </a:t>
            </a:r>
            <a:r>
              <a:rPr lang="en-US" dirty="0" err="1" smtClean="0"/>
              <a:t>dal</a:t>
            </a:r>
            <a:r>
              <a:rPr lang="en-US" dirty="0" smtClean="0"/>
              <a:t> team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sviluppo</a:t>
            </a:r>
            <a:r>
              <a:rPr lang="en-US" dirty="0" smtClean="0"/>
              <a:t> </a:t>
            </a:r>
            <a:r>
              <a:rPr lang="en-US" dirty="0" err="1" smtClean="0"/>
              <a:t>nel</a:t>
            </a:r>
            <a:r>
              <a:rPr lang="en-US" dirty="0" smtClean="0"/>
              <a:t> Test Plan, </a:t>
            </a:r>
            <a:r>
              <a:rPr lang="en-US" dirty="0" err="1" smtClean="0"/>
              <a:t>attraverso</a:t>
            </a:r>
            <a:r>
              <a:rPr lang="en-US" dirty="0" smtClean="0"/>
              <a:t> un </a:t>
            </a:r>
            <a:r>
              <a:rPr lang="en-US" dirty="0" err="1" smtClean="0"/>
              <a:t>approccio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tipo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 BOX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67</a:t>
            </a:fld>
            <a:endParaRPr lang="it-IT"/>
          </a:p>
        </p:txBody>
      </p:sp>
      <p:pic>
        <p:nvPicPr>
          <p:cNvPr id="13314" name="Picture 2" descr="http://qainsights.com/wp-content/uploads/2012/11/Black-Box-Testing-QAIns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4149080"/>
            <a:ext cx="3400814" cy="1803327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539552" y="620688"/>
            <a:ext cx="58608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300" b="1" dirty="0" smtClean="0">
                <a:latin typeface="+mj-lt"/>
              </a:rPr>
              <a:t>Come è stato realizzato il </a:t>
            </a:r>
            <a:r>
              <a:rPr lang="it-IT" sz="3300" b="1" dirty="0" err="1" smtClean="0">
                <a:latin typeface="+mj-lt"/>
              </a:rPr>
              <a:t>testing</a:t>
            </a:r>
            <a:endParaRPr lang="it-IT" sz="3300" b="1" dirty="0" smtClean="0">
              <a:latin typeface="+mj-lt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39552" y="3140968"/>
            <a:ext cx="799288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it-IT" sz="2500" dirty="0" smtClean="0"/>
              <a:t>Test </a:t>
            </a:r>
            <a:r>
              <a:rPr lang="it-IT" sz="2500" dirty="0" err="1" smtClean="0"/>
              <a:t>cases</a:t>
            </a:r>
            <a:r>
              <a:rPr lang="it-IT" sz="2500" dirty="0" smtClean="0"/>
              <a:t> realizzati seguendo il criterio di copertura debole (</a:t>
            </a:r>
            <a:r>
              <a:rPr lang="it-IT" sz="2500" b="1" dirty="0" smtClean="0"/>
              <a:t>WECT</a:t>
            </a:r>
            <a:r>
              <a:rPr lang="it-IT" sz="2500" dirty="0" smtClean="0"/>
              <a:t>): </a:t>
            </a:r>
            <a:r>
              <a:rPr lang="it-IT" sz="2500" i="1" dirty="0" smtClean="0"/>
              <a:t>un input non valido per volta, tutti gli altri input corretti.</a:t>
            </a:r>
            <a:endParaRPr lang="it-IT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festaG\Desktop\Bamby\TESTCA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548680"/>
            <a:ext cx="4755476" cy="6104043"/>
          </a:xfrm>
          <a:prstGeom prst="rect">
            <a:avLst/>
          </a:prstGeom>
          <a:noFill/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68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festaG\Desktop\Bamby\TESTCAS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644" y="692696"/>
            <a:ext cx="5821748" cy="5373216"/>
          </a:xfrm>
          <a:prstGeom prst="rect">
            <a:avLst/>
          </a:prstGeom>
          <a:noFill/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69</a:t>
            </a:fld>
            <a:endParaRPr lang="it-IT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9632" y="836712"/>
            <a:ext cx="6624736" cy="648072"/>
          </a:xfrm>
        </p:spPr>
        <p:txBody>
          <a:bodyPr>
            <a:noAutofit/>
          </a:bodyPr>
          <a:lstStyle/>
          <a:p>
            <a:pPr algn="ctr"/>
            <a:r>
              <a:rPr lang="it-IT" sz="4800" b="1" dirty="0" smtClean="0"/>
              <a:t>Gestione Pagamenti</a:t>
            </a:r>
            <a:endParaRPr lang="it-IT" sz="4800" b="1" dirty="0"/>
          </a:p>
        </p:txBody>
      </p:sp>
      <p:sp>
        <p:nvSpPr>
          <p:cNvPr id="3" name="Titolo 1"/>
          <p:cNvSpPr txBox="1">
            <a:spLocks/>
          </p:cNvSpPr>
          <p:nvPr/>
        </p:nvSpPr>
        <p:spPr>
          <a:xfrm>
            <a:off x="2915816" y="1340768"/>
            <a:ext cx="3096344" cy="648072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b="1" dirty="0" smtClean="0"/>
              <a:t>Obiettivo</a:t>
            </a:r>
            <a:endParaRPr lang="it-IT" sz="3200" b="1" dirty="0"/>
          </a:p>
        </p:txBody>
      </p:sp>
      <p:sp>
        <p:nvSpPr>
          <p:cNvPr id="6" name="Rettangolo 5"/>
          <p:cNvSpPr/>
          <p:nvPr/>
        </p:nvSpPr>
        <p:spPr>
          <a:xfrm>
            <a:off x="374580" y="2492896"/>
            <a:ext cx="85899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P</a:t>
            </a:r>
            <a:r>
              <a:rPr lang="it-IT" sz="2800" dirty="0" smtClean="0"/>
              <a:t>ermettere </a:t>
            </a:r>
            <a:r>
              <a:rPr lang="it-IT" sz="2800" dirty="0"/>
              <a:t>agli utenti di usufruire, in maniera semplice ed </a:t>
            </a:r>
            <a:r>
              <a:rPr lang="it-IT" sz="2800" dirty="0" smtClean="0"/>
              <a:t>efficiente, di un servizio che prevede la visualizzazione </a:t>
            </a:r>
            <a:r>
              <a:rPr lang="it-IT" sz="2800" dirty="0"/>
              <a:t>e controllo dei pagamenti effettuati dagli utenti.</a:t>
            </a:r>
            <a:endParaRPr lang="it-IT" sz="2800" dirty="0">
              <a:effectLst/>
            </a:endParaRPr>
          </a:p>
        </p:txBody>
      </p:sp>
      <p:pic>
        <p:nvPicPr>
          <p:cNvPr id="1026" name="Picture 2" descr="C:\Users\Marko\Desktop\pagament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077072"/>
            <a:ext cx="1842025" cy="2367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305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koinecoopsociale.it/upload/ssnbslyv0xlaf1gfiyvi1a0la344201104281452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2" y="2852936"/>
            <a:ext cx="1429993" cy="2011686"/>
          </a:xfrm>
          <a:prstGeom prst="rect">
            <a:avLst/>
          </a:prstGeom>
          <a:noFill/>
        </p:spPr>
      </p:pic>
      <p:sp>
        <p:nvSpPr>
          <p:cNvPr id="2" name="Rettangolo 1"/>
          <p:cNvSpPr/>
          <p:nvPr/>
        </p:nvSpPr>
        <p:spPr>
          <a:xfrm>
            <a:off x="467544" y="745540"/>
            <a:ext cx="69847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300" b="1" dirty="0" smtClean="0"/>
              <a:t>Problemi riscontrati durante il </a:t>
            </a:r>
            <a:r>
              <a:rPr lang="it-IT" sz="3300" b="1" dirty="0" err="1" smtClean="0"/>
              <a:t>testing</a:t>
            </a:r>
            <a:endParaRPr lang="it-IT" sz="3300" b="1" dirty="0" smtClean="0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323528" y="1700808"/>
            <a:ext cx="8208912" cy="223224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</a:t>
            </a:r>
            <a:r>
              <a:rPr lang="it-IT" u="sng" dirty="0" smtClean="0"/>
              <a:t>Incongruenze</a:t>
            </a:r>
            <a:r>
              <a:rPr lang="it-IT" dirty="0" smtClean="0"/>
              <a:t> tra documentazione fornita e sistema implementato</a:t>
            </a:r>
          </a:p>
          <a:p>
            <a:pPr marL="365760" lvl="1" indent="0"/>
            <a:r>
              <a:rPr lang="it-IT" sz="2400" i="1" dirty="0" smtClean="0"/>
              <a:t> difficoltà nell’organizzazione della fase di </a:t>
            </a:r>
            <a:r>
              <a:rPr lang="it-IT" sz="2400" i="1" dirty="0" err="1" smtClean="0"/>
              <a:t>testing</a:t>
            </a:r>
            <a:r>
              <a:rPr lang="it-IT" sz="2400" i="1" dirty="0" smtClean="0"/>
              <a:t> e nella comprensione della documentazione e del funzionamento</a:t>
            </a:r>
            <a:br>
              <a:rPr lang="it-IT" sz="2400" i="1" dirty="0" smtClean="0"/>
            </a:br>
            <a:r>
              <a:rPr lang="it-IT" sz="2400" i="1" dirty="0" smtClean="0"/>
              <a:t>del sistema stesso;</a:t>
            </a:r>
            <a:r>
              <a:rPr lang="it-IT" dirty="0" smtClean="0"/>
              <a:t>	</a:t>
            </a:r>
          </a:p>
          <a:p>
            <a:pPr marL="365760" lvl="1" indent="0">
              <a:buNone/>
            </a:pPr>
            <a:endParaRPr lang="it-IT" sz="1500" dirty="0" smtClean="0"/>
          </a:p>
          <a:p>
            <a:pPr marL="0" indent="0">
              <a:buNone/>
            </a:pPr>
            <a:r>
              <a:rPr lang="it-IT" dirty="0" smtClean="0"/>
              <a:t>		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70</a:t>
            </a:fld>
            <a:endParaRPr lang="it-IT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95536" y="4077072"/>
            <a:ext cx="8208912" cy="180020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buNone/>
            </a:pPr>
            <a:endParaRPr lang="it-IT" sz="1500" dirty="0" smtClean="0"/>
          </a:p>
          <a:p>
            <a:pPr marL="0" indent="0"/>
            <a:r>
              <a:rPr lang="it-IT" dirty="0" smtClean="0"/>
              <a:t> Test </a:t>
            </a:r>
            <a:r>
              <a:rPr lang="it-IT" dirty="0" err="1" smtClean="0"/>
              <a:t>cases</a:t>
            </a:r>
            <a:r>
              <a:rPr lang="it-IT" dirty="0" smtClean="0"/>
              <a:t> specificati sono diventati </a:t>
            </a:r>
            <a:r>
              <a:rPr lang="it-IT" u="sng" dirty="0" smtClean="0"/>
              <a:t>inutili:</a:t>
            </a:r>
          </a:p>
          <a:p>
            <a:pPr marL="365760" lvl="1" indent="0"/>
            <a:r>
              <a:rPr lang="it-IT" sz="2400" i="1" dirty="0" smtClean="0"/>
              <a:t> funzionalità non implementate o non coerenti con la documentazione	</a:t>
            </a:r>
            <a:r>
              <a:rPr lang="it-IT" dirty="0" smtClean="0"/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71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04664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299291" y="1476073"/>
            <a:ext cx="42727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non è andato bene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1560" y="2420888"/>
            <a:ext cx="5040560" cy="1656184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Sottosistema non implementato: </a:t>
            </a:r>
          </a:p>
          <a:p>
            <a:pPr marL="0" indent="0">
              <a:buNone/>
            </a:pPr>
            <a:r>
              <a:rPr lang="it-IT" i="1" dirty="0" smtClean="0"/>
              <a:t>bassa priorità e tempo scarso</a:t>
            </a:r>
          </a:p>
          <a:p>
            <a:pPr marL="0" indent="0">
              <a:buNone/>
            </a:pPr>
            <a:endParaRPr lang="it-IT" dirty="0" smtClean="0"/>
          </a:p>
        </p:txBody>
      </p:sp>
      <p:pic>
        <p:nvPicPr>
          <p:cNvPr id="4098" name="Picture 2" descr="http://www.stressdalavoro.it/images/Fotolia_13977964_X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916832"/>
            <a:ext cx="2857500" cy="3810000"/>
          </a:xfrm>
          <a:prstGeom prst="rect">
            <a:avLst/>
          </a:prstGeom>
          <a:noFill/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827584" y="4365104"/>
            <a:ext cx="4536504" cy="79208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Varie difficoltà incontrate durante il progetto</a:t>
            </a:r>
            <a:endParaRPr lang="it-IT" i="1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cataloghierivistedigitali.it/supporto/images/omin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3284984"/>
            <a:ext cx="2448272" cy="2819222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72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04664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611560" y="1340768"/>
            <a:ext cx="35305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è andato bene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699792" y="3212976"/>
            <a:ext cx="6372200" cy="1440160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Rispetto del </a:t>
            </a:r>
            <a:r>
              <a:rPr lang="it-IT" b="1" dirty="0" smtClean="0"/>
              <a:t>modello</a:t>
            </a:r>
            <a:r>
              <a:rPr lang="it-IT" dirty="0" smtClean="0"/>
              <a:t> di riferimento: </a:t>
            </a:r>
          </a:p>
          <a:p>
            <a:pPr marL="0" indent="0">
              <a:buNone/>
            </a:pPr>
            <a:r>
              <a:rPr lang="it-IT" i="1" dirty="0" smtClean="0"/>
              <a:t>nessuna fase saltata né eseguita parallelamente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2267744" y="4941168"/>
            <a:ext cx="6589240" cy="1224136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Divisione </a:t>
            </a:r>
            <a:r>
              <a:rPr lang="it-IT" b="1" dirty="0" smtClean="0">
                <a:solidFill>
                  <a:schemeClr val="bg1"/>
                </a:solidFill>
              </a:rPr>
              <a:t>orizzontale</a:t>
            </a:r>
            <a:r>
              <a:rPr lang="it-IT" dirty="0" smtClean="0"/>
              <a:t> delle responsabilità: </a:t>
            </a:r>
            <a:r>
              <a:rPr lang="it-IT" i="1" dirty="0" smtClean="0"/>
              <a:t>buona</a:t>
            </a:r>
            <a:r>
              <a:rPr lang="it-IT" dirty="0" smtClean="0"/>
              <a:t> </a:t>
            </a:r>
            <a:r>
              <a:rPr lang="it-IT" i="1" dirty="0" smtClean="0"/>
              <a:t>conoscenza di tutti i requisiti del proprio sottosistema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83568" y="2132856"/>
            <a:ext cx="8064896" cy="1008112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Funzionalità concettualmente </a:t>
            </a:r>
            <a:r>
              <a:rPr lang="it-IT" b="1" dirty="0" smtClean="0"/>
              <a:t>ben</a:t>
            </a:r>
            <a:r>
              <a:rPr lang="it-IT" dirty="0" smtClean="0"/>
              <a:t> </a:t>
            </a:r>
            <a:r>
              <a:rPr lang="it-IT" b="1" dirty="0" smtClean="0"/>
              <a:t>definite</a:t>
            </a:r>
            <a:r>
              <a:rPr lang="it-IT" dirty="0" smtClean="0"/>
              <a:t> e chiare </a:t>
            </a:r>
            <a:r>
              <a:rPr lang="it-IT" i="1" dirty="0" smtClean="0"/>
              <a:t>robustezza ai cambiamenti</a:t>
            </a:r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www.amthewinersclub.com/Resources/grupp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39458" y="4293096"/>
            <a:ext cx="3920974" cy="2210198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73</a:t>
            </a:fld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3171198" y="448796"/>
            <a:ext cx="31165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latin typeface="+mj-lt"/>
              </a:rPr>
              <a:t>Conclusioni</a:t>
            </a:r>
          </a:p>
          <a:p>
            <a:pPr algn="ctr"/>
            <a:endParaRPr lang="it-IT" dirty="0">
              <a:latin typeface="+mj-lt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467546" y="1484784"/>
            <a:ext cx="4271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3200" b="1" i="1" dirty="0" smtClean="0">
                <a:solidFill>
                  <a:schemeClr val="accent5"/>
                </a:solidFill>
              </a:rPr>
              <a:t>Cosa abbiamo imparato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39552" y="2348880"/>
            <a:ext cx="5536232" cy="2592288"/>
          </a:xfrm>
          <a:prstGeom prst="rect">
            <a:avLst/>
          </a:prstGeom>
        </p:spPr>
        <p:txBody>
          <a:bodyPr tIns="0"/>
          <a:lstStyle>
            <a:lvl1pPr marL="274320" indent="-274320" algn="l" rtl="0" eaLnBrk="1" latinLnBrk="0" hangingPunct="1">
              <a:spcBef>
                <a:spcPct val="20000"/>
              </a:spcBef>
              <a:buClrTx/>
              <a:buSzPct val="95000"/>
              <a:buFont typeface="Wingdings" pitchFamily="2" charset="2"/>
              <a:buChar char="v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Tx/>
              <a:buSzPct val="85000"/>
              <a:buFont typeface="Courier New" pitchFamily="49" charset="0"/>
              <a:buChar char="o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Tx/>
              <a:buSzPct val="70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Tx/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it-IT" dirty="0" smtClean="0"/>
              <a:t> Primo approccio professionale</a:t>
            </a:r>
          </a:p>
          <a:p>
            <a:pPr marL="0" indent="0"/>
            <a:r>
              <a:rPr lang="it-IT" dirty="0" smtClean="0"/>
              <a:t> Ciclo di vita del software</a:t>
            </a:r>
          </a:p>
          <a:p>
            <a:pPr marL="0" indent="0"/>
            <a:r>
              <a:rPr lang="it-IT" dirty="0" smtClean="0"/>
              <a:t> Utilizzo di nuovi </a:t>
            </a:r>
            <a:r>
              <a:rPr lang="it-IT" dirty="0" err="1" smtClean="0"/>
              <a:t>tools</a:t>
            </a:r>
            <a:endParaRPr lang="it-IT" dirty="0" smtClean="0"/>
          </a:p>
          <a:p>
            <a:pPr marL="0" indent="0"/>
            <a:r>
              <a:rPr lang="it-IT" dirty="0" smtClean="0"/>
              <a:t> Rispetto delle scadenze</a:t>
            </a:r>
          </a:p>
          <a:p>
            <a:pPr marL="0" indent="0"/>
            <a:r>
              <a:rPr lang="it-IT" dirty="0" smtClean="0"/>
              <a:t> Lavoro di squadra</a:t>
            </a:r>
          </a:p>
          <a:p>
            <a:pPr marL="0" indent="0"/>
            <a:endParaRPr lang="it-IT" i="1" dirty="0" smtClean="0"/>
          </a:p>
          <a:p>
            <a:pPr marL="0" indent="0"/>
            <a:endParaRPr lang="it-IT" i="1" dirty="0" smtClean="0"/>
          </a:p>
          <a:p>
            <a:pPr marL="0" indent="0">
              <a:buNone/>
            </a:pPr>
            <a:endParaRPr lang="it-IT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carsharingpalermo.it/abbonamenti/omini-incont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852936"/>
            <a:ext cx="3178639" cy="2781309"/>
          </a:xfrm>
          <a:prstGeom prst="rect">
            <a:avLst/>
          </a:prstGeom>
          <a:noFill/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AEA99-3E91-4C58-9AD4-045DB5619AC3}" type="slidenum">
              <a:rPr lang="it-IT" smtClean="0"/>
              <a:pPr/>
              <a:t>74</a:t>
            </a:fld>
            <a:endParaRPr lang="it-IT"/>
          </a:p>
        </p:txBody>
      </p:sp>
      <p:pic>
        <p:nvPicPr>
          <p:cNvPr id="3" name="Picture 3" descr="C:\linda\uni\esami_da_svolgere\gps\progetto_gps\Atsilo\documenti_comuni\loghi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1268760"/>
            <a:ext cx="3471657" cy="21616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/>
          <p:cNvSpPr/>
          <p:nvPr/>
        </p:nvSpPr>
        <p:spPr>
          <a:xfrm>
            <a:off x="796043" y="3933056"/>
            <a:ext cx="456804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Grazie dell’attenzione</a:t>
            </a:r>
            <a:endParaRPr lang="it-IT" sz="3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r4nc3sc0\Desktop\at-silo\RAD\3 - Sistema proposto\attor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79" y="476672"/>
            <a:ext cx="5052690" cy="62338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1 3"/>
          <p:cNvCxnSpPr/>
          <p:nvPr/>
        </p:nvCxnSpPr>
        <p:spPr>
          <a:xfrm>
            <a:off x="3023828" y="1340767"/>
            <a:ext cx="48223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>
            <a:off x="3779912" y="2924943"/>
            <a:ext cx="70480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2987824" y="6093295"/>
            <a:ext cx="84327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2915816" y="6453335"/>
            <a:ext cx="556426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/>
          <p:cNvCxnSpPr/>
          <p:nvPr/>
        </p:nvCxnSpPr>
        <p:spPr>
          <a:xfrm>
            <a:off x="4139952" y="3284983"/>
            <a:ext cx="40804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e 16"/>
          <p:cNvSpPr/>
          <p:nvPr/>
        </p:nvSpPr>
        <p:spPr>
          <a:xfrm>
            <a:off x="2915816" y="1124743"/>
            <a:ext cx="540060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/>
          <p:cNvSpPr/>
          <p:nvPr/>
        </p:nvSpPr>
        <p:spPr>
          <a:xfrm>
            <a:off x="3666895" y="2687029"/>
            <a:ext cx="79208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="" xmlns:p14="http://schemas.microsoft.com/office/powerpoint/2010/main" val="39839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2339752" y="692696"/>
            <a:ext cx="43924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800" b="1" dirty="0" smtClean="0">
                <a:solidFill>
                  <a:srgbClr val="000000"/>
                </a:solidFill>
              </a:rPr>
              <a:t>Impiegato Asilo</a:t>
            </a:r>
          </a:p>
        </p:txBody>
      </p:sp>
      <p:pic>
        <p:nvPicPr>
          <p:cNvPr id="1026" name="Picture 2" descr="C:\Users\Marko\Desktop\278940263_fb1f4f5100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999" y="3068961"/>
            <a:ext cx="3576001" cy="3603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406996" y="1628800"/>
            <a:ext cx="532859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endParaRPr lang="it-IT" sz="2400" dirty="0" smtClean="0"/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Visualizzare lo stato dei pagamenti di tutti gli iscritti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Possibilità di fatturare i pagamenti mensili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Automatizzare la gestione delle rette per il servizio e permettere la personalizzazione delle rette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Possibilità di modificare manualmente la registrazione di un pagamento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sz="2400" dirty="0" smtClean="0"/>
              <a:t>Inviare email di promemoria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35163330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BuonoSfondoBianco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BBECF4"/>
      </a:accent1>
      <a:accent2>
        <a:srgbClr val="BBECF4"/>
      </a:accent2>
      <a:accent3>
        <a:srgbClr val="BBECF4"/>
      </a:accent3>
      <a:accent4>
        <a:srgbClr val="167689"/>
      </a:accent4>
      <a:accent5>
        <a:srgbClr val="167689"/>
      </a:accent5>
      <a:accent6>
        <a:srgbClr val="A5C249"/>
      </a:accent6>
      <a:hlink>
        <a:srgbClr val="062328"/>
      </a:hlink>
      <a:folHlink>
        <a:srgbClr val="1059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288</TotalTime>
  <Words>1818</Words>
  <Application>Microsoft Office PowerPoint</Application>
  <PresentationFormat>Presentazione su schermo (4:3)</PresentationFormat>
  <Paragraphs>371</Paragraphs>
  <Slides>74</Slides>
  <Notes>36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74</vt:i4>
      </vt:variant>
    </vt:vector>
  </HeadingPairs>
  <TitlesOfParts>
    <vt:vector size="75" baseType="lpstr">
      <vt:lpstr>Equinozio</vt:lpstr>
      <vt:lpstr>Diapositiva 1</vt:lpstr>
      <vt:lpstr>Team Management</vt:lpstr>
      <vt:lpstr>Team Management</vt:lpstr>
      <vt:lpstr>Diapositiva 4</vt:lpstr>
      <vt:lpstr>Diapositiva 5</vt:lpstr>
      <vt:lpstr>Gestione Pagamenti</vt:lpstr>
      <vt:lpstr>Gestione Pagamenti</vt:lpstr>
      <vt:lpstr>Diapositiva 8</vt:lpstr>
      <vt:lpstr>Diapositiva 9</vt:lpstr>
      <vt:lpstr>Diapositiva 10</vt:lpstr>
      <vt:lpstr>Gestione Pagamenti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Gestione Tirocinanti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Lindig</dc:creator>
  <cp:lastModifiedBy>Giulio</cp:lastModifiedBy>
  <cp:revision>42</cp:revision>
  <dcterms:created xsi:type="dcterms:W3CDTF">2012-12-23T12:37:08Z</dcterms:created>
  <dcterms:modified xsi:type="dcterms:W3CDTF">2013-01-06T02:06:55Z</dcterms:modified>
</cp:coreProperties>
</file>